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handoutMasterIdLst>
    <p:handoutMasterId r:id="rId121"/>
  </p:handoutMasterIdLst>
  <p:sldIdLst>
    <p:sldId id="411" r:id="rId2"/>
    <p:sldId id="853" r:id="rId3"/>
    <p:sldId id="413" r:id="rId4"/>
    <p:sldId id="414" r:id="rId5"/>
    <p:sldId id="394" r:id="rId6"/>
    <p:sldId id="258" r:id="rId7"/>
    <p:sldId id="298" r:id="rId8"/>
    <p:sldId id="299" r:id="rId9"/>
    <p:sldId id="300" r:id="rId10"/>
    <p:sldId id="395" r:id="rId11"/>
    <p:sldId id="419" r:id="rId12"/>
    <p:sldId id="420" r:id="rId13"/>
    <p:sldId id="421" r:id="rId14"/>
    <p:sldId id="422" r:id="rId15"/>
    <p:sldId id="269" r:id="rId16"/>
    <p:sldId id="399" r:id="rId17"/>
    <p:sldId id="305" r:id="rId18"/>
    <p:sldId id="400" r:id="rId19"/>
    <p:sldId id="401" r:id="rId20"/>
    <p:sldId id="272" r:id="rId21"/>
    <p:sldId id="306" r:id="rId22"/>
    <p:sldId id="271" r:id="rId23"/>
    <p:sldId id="303" r:id="rId24"/>
    <p:sldId id="302" r:id="rId25"/>
    <p:sldId id="384" r:id="rId26"/>
    <p:sldId id="385" r:id="rId27"/>
    <p:sldId id="304" r:id="rId28"/>
    <p:sldId id="281" r:id="rId29"/>
    <p:sldId id="386" r:id="rId30"/>
    <p:sldId id="387" r:id="rId31"/>
    <p:sldId id="276" r:id="rId32"/>
    <p:sldId id="280" r:id="rId33"/>
    <p:sldId id="307" r:id="rId34"/>
    <p:sldId id="284" r:id="rId35"/>
    <p:sldId id="309" r:id="rId36"/>
    <p:sldId id="285" r:id="rId37"/>
    <p:sldId id="310" r:id="rId38"/>
    <p:sldId id="286" r:id="rId39"/>
    <p:sldId id="311" r:id="rId40"/>
    <p:sldId id="287" r:id="rId41"/>
    <p:sldId id="313" r:id="rId42"/>
    <p:sldId id="388" r:id="rId43"/>
    <p:sldId id="389" r:id="rId44"/>
    <p:sldId id="288" r:id="rId45"/>
    <p:sldId id="314" r:id="rId46"/>
    <p:sldId id="289" r:id="rId47"/>
    <p:sldId id="292" r:id="rId48"/>
    <p:sldId id="290" r:id="rId49"/>
    <p:sldId id="291" r:id="rId50"/>
    <p:sldId id="315" r:id="rId51"/>
    <p:sldId id="316" r:id="rId52"/>
    <p:sldId id="317" r:id="rId53"/>
    <p:sldId id="293" r:id="rId54"/>
    <p:sldId id="390" r:id="rId55"/>
    <p:sldId id="391" r:id="rId56"/>
    <p:sldId id="319" r:id="rId57"/>
    <p:sldId id="320" r:id="rId58"/>
    <p:sldId id="343" r:id="rId59"/>
    <p:sldId id="321" r:id="rId60"/>
    <p:sldId id="331" r:id="rId61"/>
    <p:sldId id="345" r:id="rId62"/>
    <p:sldId id="297" r:id="rId63"/>
    <p:sldId id="347" r:id="rId64"/>
    <p:sldId id="349" r:id="rId65"/>
    <p:sldId id="332" r:id="rId66"/>
    <p:sldId id="333" r:id="rId67"/>
    <p:sldId id="334" r:id="rId68"/>
    <p:sldId id="335" r:id="rId69"/>
    <p:sldId id="336" r:id="rId70"/>
    <p:sldId id="337" r:id="rId71"/>
    <p:sldId id="338" r:id="rId72"/>
    <p:sldId id="350" r:id="rId73"/>
    <p:sldId id="339" r:id="rId74"/>
    <p:sldId id="351" r:id="rId75"/>
    <p:sldId id="340" r:id="rId76"/>
    <p:sldId id="341" r:id="rId77"/>
    <p:sldId id="308" r:id="rId78"/>
    <p:sldId id="342" r:id="rId79"/>
    <p:sldId id="352" r:id="rId80"/>
    <p:sldId id="403" r:id="rId81"/>
    <p:sldId id="404" r:id="rId82"/>
    <p:sldId id="405" r:id="rId83"/>
    <p:sldId id="406" r:id="rId84"/>
    <p:sldId id="353" r:id="rId85"/>
    <p:sldId id="275" r:id="rId86"/>
    <p:sldId id="264" r:id="rId87"/>
    <p:sldId id="356" r:id="rId88"/>
    <p:sldId id="407" r:id="rId89"/>
    <p:sldId id="408" r:id="rId90"/>
    <p:sldId id="410" r:id="rId91"/>
    <p:sldId id="854" r:id="rId92"/>
    <p:sldId id="855" r:id="rId93"/>
    <p:sldId id="861" r:id="rId94"/>
    <p:sldId id="856" r:id="rId95"/>
    <p:sldId id="857" r:id="rId96"/>
    <p:sldId id="858" r:id="rId97"/>
    <p:sldId id="859" r:id="rId98"/>
    <p:sldId id="860" r:id="rId99"/>
    <p:sldId id="359" r:id="rId100"/>
    <p:sldId id="369" r:id="rId101"/>
    <p:sldId id="409" r:id="rId102"/>
    <p:sldId id="370" r:id="rId103"/>
    <p:sldId id="371" r:id="rId104"/>
    <p:sldId id="373" r:id="rId105"/>
    <p:sldId id="374" r:id="rId106"/>
    <p:sldId id="375" r:id="rId107"/>
    <p:sldId id="376" r:id="rId108"/>
    <p:sldId id="377" r:id="rId109"/>
    <p:sldId id="378" r:id="rId110"/>
    <p:sldId id="372" r:id="rId111"/>
    <p:sldId id="379" r:id="rId112"/>
    <p:sldId id="380" r:id="rId113"/>
    <p:sldId id="381" r:id="rId114"/>
    <p:sldId id="363" r:id="rId115"/>
    <p:sldId id="267" r:id="rId116"/>
    <p:sldId id="357" r:id="rId117"/>
    <p:sldId id="265" r:id="rId118"/>
    <p:sldId id="358" r:id="rId1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a:srgbClr val="FFC6C6"/>
    <a:srgbClr val="EEE8E5"/>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94660"/>
  </p:normalViewPr>
  <p:slideViewPr>
    <p:cSldViewPr>
      <p:cViewPr>
        <p:scale>
          <a:sx n="66" d="100"/>
          <a:sy n="66" d="100"/>
        </p:scale>
        <p:origin x="1288" y="32"/>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7/29/2024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5948679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7/29/2024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576402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extLst>
      <p:ext uri="{BB962C8B-B14F-4D97-AF65-F5344CB8AC3E}">
        <p14:creationId xmlns:p14="http://schemas.microsoft.com/office/powerpoint/2010/main" val="1614250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a:t>
            </a:fld>
            <a:endParaRPr lang="en-US"/>
          </a:p>
        </p:txBody>
      </p:sp>
    </p:spTree>
    <p:extLst>
      <p:ext uri="{BB962C8B-B14F-4D97-AF65-F5344CB8AC3E}">
        <p14:creationId xmlns:p14="http://schemas.microsoft.com/office/powerpoint/2010/main" val="1569577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076032-03B1-485B-A9F5-F41FB73EAAB6}" type="datetime5">
              <a:rPr lang="en-US" smtClean="0"/>
              <a:t>29-Jul-24</a:t>
            </a:fld>
            <a:endParaRPr lang="en-US"/>
          </a:p>
        </p:txBody>
      </p:sp>
      <p:sp>
        <p:nvSpPr>
          <p:cNvPr id="5" name="Footer Placeholder 4"/>
          <p:cNvSpPr>
            <a:spLocks noGrp="1"/>
          </p:cNvSpPr>
          <p:nvPr>
            <p:ph type="ftr" sz="quarter" idx="11"/>
          </p:nvPr>
        </p:nvSpPr>
        <p:spPr/>
        <p:txBody>
          <a:bodyPr/>
          <a:lstStyle/>
          <a:p>
            <a:r>
              <a:rPr lang="pl-PL"/>
              <a:t>Ms.Anamika Chaudhary              DAA                Unit 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135EDD-12DC-4A65-BD0E-2300A517EB4C}" type="datetime5">
              <a:rPr lang="en-US" smtClean="0"/>
              <a:t>29-Jul-24</a:t>
            </a:fld>
            <a:endParaRPr lang="en-US"/>
          </a:p>
        </p:txBody>
      </p:sp>
      <p:sp>
        <p:nvSpPr>
          <p:cNvPr id="5" name="Footer Placeholder 4"/>
          <p:cNvSpPr>
            <a:spLocks noGrp="1"/>
          </p:cNvSpPr>
          <p:nvPr>
            <p:ph type="ftr" sz="quarter" idx="11"/>
          </p:nvPr>
        </p:nvSpPr>
        <p:spPr/>
        <p:txBody>
          <a:bodyPr/>
          <a:lstStyle/>
          <a:p>
            <a:r>
              <a:rPr lang="pl-PL"/>
              <a:t>Ms.Anamika Chaudhary              DAA                Unit 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52BD81-EACA-4361-923A-78861D92525E}" type="datetime5">
              <a:rPr lang="en-US" smtClean="0"/>
              <a:t>29-Jul-24</a:t>
            </a:fld>
            <a:endParaRPr lang="en-US"/>
          </a:p>
        </p:txBody>
      </p:sp>
      <p:sp>
        <p:nvSpPr>
          <p:cNvPr id="5" name="Footer Placeholder 4"/>
          <p:cNvSpPr>
            <a:spLocks noGrp="1"/>
          </p:cNvSpPr>
          <p:nvPr>
            <p:ph type="ftr" sz="quarter" idx="11"/>
          </p:nvPr>
        </p:nvSpPr>
        <p:spPr/>
        <p:txBody>
          <a:bodyPr/>
          <a:lstStyle/>
          <a:p>
            <a:r>
              <a:rPr lang="pl-PL"/>
              <a:t>Ms.Anamika Chaudhary              DAA                Unit 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2F7E2-27C7-4410-A54A-FBC6EA12D606}" type="datetime5">
              <a:rPr lang="en-US" smtClean="0"/>
              <a:t>29-Jul-24</a:t>
            </a:fld>
            <a:endParaRPr lang="en-US"/>
          </a:p>
        </p:txBody>
      </p:sp>
      <p:sp>
        <p:nvSpPr>
          <p:cNvPr id="5" name="Footer Placeholder 4"/>
          <p:cNvSpPr>
            <a:spLocks noGrp="1"/>
          </p:cNvSpPr>
          <p:nvPr>
            <p:ph type="ftr" sz="quarter" idx="11"/>
          </p:nvPr>
        </p:nvSpPr>
        <p:spPr/>
        <p:txBody>
          <a:bodyPr/>
          <a:lstStyle/>
          <a:p>
            <a:r>
              <a:rPr lang="pl-PL"/>
              <a:t>Ms.Anamika Chaudhary              DAA                Unit 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65695E-609B-43C9-9CD5-082551706C71}" type="datetime5">
              <a:rPr lang="en-US" smtClean="0"/>
              <a:t>29-Jul-24</a:t>
            </a:fld>
            <a:endParaRPr lang="en-US"/>
          </a:p>
        </p:txBody>
      </p:sp>
      <p:sp>
        <p:nvSpPr>
          <p:cNvPr id="5" name="Footer Placeholder 4"/>
          <p:cNvSpPr>
            <a:spLocks noGrp="1"/>
          </p:cNvSpPr>
          <p:nvPr>
            <p:ph type="ftr" sz="quarter" idx="11"/>
          </p:nvPr>
        </p:nvSpPr>
        <p:spPr/>
        <p:txBody>
          <a:bodyPr/>
          <a:lstStyle/>
          <a:p>
            <a:r>
              <a:rPr lang="pl-PL"/>
              <a:t>Ms.Anamika Chaudhary              DAA                Unit 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56B257-AA55-4C47-9153-BA93FD709CE2}" type="datetime5">
              <a:rPr lang="en-US" smtClean="0"/>
              <a:t>29-Jul-24</a:t>
            </a:fld>
            <a:endParaRPr lang="en-US"/>
          </a:p>
        </p:txBody>
      </p:sp>
      <p:sp>
        <p:nvSpPr>
          <p:cNvPr id="6" name="Footer Placeholder 5"/>
          <p:cNvSpPr>
            <a:spLocks noGrp="1"/>
          </p:cNvSpPr>
          <p:nvPr>
            <p:ph type="ftr" sz="quarter" idx="11"/>
          </p:nvPr>
        </p:nvSpPr>
        <p:spPr/>
        <p:txBody>
          <a:bodyPr/>
          <a:lstStyle/>
          <a:p>
            <a:r>
              <a:rPr lang="pl-PL"/>
              <a:t>Ms.Anamika Chaudhary              DAA                Unit I</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8BB088-1B35-4197-98A5-85CE0E8EC710}" type="datetime5">
              <a:rPr lang="en-US" smtClean="0"/>
              <a:t>29-Jul-24</a:t>
            </a:fld>
            <a:endParaRPr lang="en-US"/>
          </a:p>
        </p:txBody>
      </p:sp>
      <p:sp>
        <p:nvSpPr>
          <p:cNvPr id="8" name="Footer Placeholder 7"/>
          <p:cNvSpPr>
            <a:spLocks noGrp="1"/>
          </p:cNvSpPr>
          <p:nvPr>
            <p:ph type="ftr" sz="quarter" idx="11"/>
          </p:nvPr>
        </p:nvSpPr>
        <p:spPr/>
        <p:txBody>
          <a:bodyPr/>
          <a:lstStyle/>
          <a:p>
            <a:r>
              <a:rPr lang="pl-PL"/>
              <a:t>Ms.Anamika Chaudhary              DAA                Unit I</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8B99034-C805-451D-95BE-91A20C494799}" type="datetime5">
              <a:rPr lang="en-US" smtClean="0"/>
              <a:t>29-Jul-24</a:t>
            </a:fld>
            <a:endParaRPr lang="en-US"/>
          </a:p>
        </p:txBody>
      </p:sp>
      <p:sp>
        <p:nvSpPr>
          <p:cNvPr id="4" name="Footer Placeholder 3"/>
          <p:cNvSpPr>
            <a:spLocks noGrp="1"/>
          </p:cNvSpPr>
          <p:nvPr>
            <p:ph type="ftr" sz="quarter" idx="11"/>
          </p:nvPr>
        </p:nvSpPr>
        <p:spPr/>
        <p:txBody>
          <a:bodyPr/>
          <a:lstStyle/>
          <a:p>
            <a:r>
              <a:rPr lang="pl-PL"/>
              <a:t>Ms.Anamika Chaudhary              DAA                Unit 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0906F-DA9B-43D6-9B39-40047DBA419D}" type="datetime5">
              <a:rPr lang="en-US" smtClean="0"/>
              <a:t>29-Jul-24</a:t>
            </a:fld>
            <a:endParaRPr lang="en-US"/>
          </a:p>
        </p:txBody>
      </p:sp>
      <p:sp>
        <p:nvSpPr>
          <p:cNvPr id="3" name="Footer Placeholder 2"/>
          <p:cNvSpPr>
            <a:spLocks noGrp="1"/>
          </p:cNvSpPr>
          <p:nvPr>
            <p:ph type="ftr" sz="quarter" idx="11"/>
          </p:nvPr>
        </p:nvSpPr>
        <p:spPr/>
        <p:txBody>
          <a:bodyPr/>
          <a:lstStyle/>
          <a:p>
            <a:r>
              <a:rPr lang="pl-PL"/>
              <a:t>Ms.Anamika Chaudhary              DAA                Unit I</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5B2927-3658-43D9-9FAA-A50C94C616B2}" type="datetime5">
              <a:rPr lang="en-US" smtClean="0"/>
              <a:t>29-Jul-24</a:t>
            </a:fld>
            <a:endParaRPr lang="en-US"/>
          </a:p>
        </p:txBody>
      </p:sp>
      <p:sp>
        <p:nvSpPr>
          <p:cNvPr id="6" name="Footer Placeholder 5"/>
          <p:cNvSpPr>
            <a:spLocks noGrp="1"/>
          </p:cNvSpPr>
          <p:nvPr>
            <p:ph type="ftr" sz="quarter" idx="11"/>
          </p:nvPr>
        </p:nvSpPr>
        <p:spPr/>
        <p:txBody>
          <a:bodyPr/>
          <a:lstStyle/>
          <a:p>
            <a:r>
              <a:rPr lang="pl-PL"/>
              <a:t>Ms.Anamika Chaudhary              DAA                Unit I</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BCC394-CE8F-4B2E-80C9-61F80ADE1245}" type="datetime5">
              <a:rPr lang="en-US" smtClean="0"/>
              <a:t>29-Jul-24</a:t>
            </a:fld>
            <a:endParaRPr lang="en-US"/>
          </a:p>
        </p:txBody>
      </p:sp>
      <p:sp>
        <p:nvSpPr>
          <p:cNvPr id="6" name="Footer Placeholder 5"/>
          <p:cNvSpPr>
            <a:spLocks noGrp="1"/>
          </p:cNvSpPr>
          <p:nvPr>
            <p:ph type="ftr" sz="quarter" idx="11"/>
          </p:nvPr>
        </p:nvSpPr>
        <p:spPr/>
        <p:txBody>
          <a:bodyPr/>
          <a:lstStyle/>
          <a:p>
            <a:r>
              <a:rPr lang="pl-PL"/>
              <a:t>Ms.Anamika Chaudhary              DAA                Unit I</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E6B994-F531-4C0F-925D-E24A5470D72F}" type="datetime5">
              <a:rPr lang="en-US" smtClean="0"/>
              <a:t>29-Jul-24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l-PL"/>
              <a:t>Ms.Anamika Chaudhary              DAA                Unit I</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4.png"/></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7.png"/></Relationships>
</file>

<file path=ppt/slides/_rels/slide10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9.png"/></Relationships>
</file>

<file path=ppt/slides/_rels/slide1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42.png"/></Relationships>
</file>

<file path=ppt/slides/_rels/slide10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44.png"/></Relationships>
</file>

<file path=ppt/slides/_rels/slide1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47.png"/></Relationships>
</file>

<file path=ppt/slides/_rels/slide1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49.png"/></Relationships>
</file>

<file path=ppt/slides/_rels/slide1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51.png"/></Relationships>
</file>

<file path=ppt/slides/_rels/slide1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53.png"/></Relationships>
</file>

<file path=ppt/slides/_rels/slide1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quiz.geeksforgeeks.org/c-program-for-tower-of-hanoi/"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hyperlink" Target="https://www.geeksforgeeks.org/depth-first-traversal-for-a-graph/" TargetMode="External"/><Relationship Id="rId4" Type="http://schemas.openxmlformats.org/officeDocument/2006/relationships/hyperlink" Target="https://www.geeksforgeeks.org/tree-traversals-inorder-preorder-and-postorder/"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geeksquiz.com/merge-sort/"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hyperlink" Target="http://geeksquiz.com/binary-search/"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hyperlink" Target="https://www.youtube.com/watch?v=OynWkEj0S-s" TargetMode="External"/><Relationship Id="rId3" Type="http://schemas.openxmlformats.org/officeDocument/2006/relationships/hyperlink" Target="https://www.youtube.com/watch?v=A03oI0znAoc" TargetMode="External"/><Relationship Id="rId7" Type="http://schemas.openxmlformats.org/officeDocument/2006/relationships/hyperlink" Target="https://www.youtube.com/watch?v=1K9ebQJosvo" TargetMode="External"/><Relationship Id="rId2" Type="http://schemas.openxmlformats.org/officeDocument/2006/relationships/hyperlink" Target="https://www.youtube.com/watch?v=yRM3sc57q0c&amp;list=PLXFMmlk03Dt7Q0xr1PIAriY5623cKiH7V" TargetMode="External"/><Relationship Id="rId1" Type="http://schemas.openxmlformats.org/officeDocument/2006/relationships/slideLayout" Target="../slideLayouts/slideLayout2.xml"/><Relationship Id="rId6" Type="http://schemas.openxmlformats.org/officeDocument/2006/relationships/hyperlink" Target="https://www.youtube.com/watch?v=IawM82BQ4II" TargetMode="External"/><Relationship Id="rId11" Type="http://schemas.openxmlformats.org/officeDocument/2006/relationships/image" Target="../media/image4.jpeg"/><Relationship Id="rId5" Type="http://schemas.openxmlformats.org/officeDocument/2006/relationships/hyperlink" Target="https://www.youtube.com/watch?v=4V30R3I1vLI" TargetMode="External"/><Relationship Id="rId10" Type="http://schemas.openxmlformats.org/officeDocument/2006/relationships/image" Target="../media/image1.png"/><Relationship Id="rId4" Type="http://schemas.openxmlformats.org/officeDocument/2006/relationships/hyperlink" Target="https://www.youtube.com/watch?v=Nd0XDY-jVHs" TargetMode="External"/><Relationship Id="rId9" Type="http://schemas.openxmlformats.org/officeDocument/2006/relationships/hyperlink" Target="https://www.youtube.com/watch?v=CyknhZbfMqc" TargetMode="External"/></Relationships>
</file>

<file path=ppt/slides/_rels/slide85.xml.rels><?xml version="1.0" encoding="UTF-8" standalone="yes"?>
<Relationships xmlns="http://schemas.openxmlformats.org/package/2006/relationships"><Relationship Id="rId8" Type="http://schemas.openxmlformats.org/officeDocument/2006/relationships/hyperlink" Target="https://www.youtube.com/watch?v=pEJiGC-ObQE" TargetMode="External"/><Relationship Id="rId3" Type="http://schemas.openxmlformats.org/officeDocument/2006/relationships/hyperlink" Target="https://www.youtube.com/watch?v=mB5HXBb_HY8" TargetMode="External"/><Relationship Id="rId7" Type="http://schemas.openxmlformats.org/officeDocument/2006/relationships/hyperlink" Target="https://www.youtube.com/watch?v=JMlYkE8hGJM" TargetMode="External"/><Relationship Id="rId2" Type="http://schemas.openxmlformats.org/officeDocument/2006/relationships/hyperlink" Target="https://www.youtube.com/watch?v=BO145HIUHRg" TargetMode="External"/><Relationship Id="rId1" Type="http://schemas.openxmlformats.org/officeDocument/2006/relationships/slideLayout" Target="../slideLayouts/slideLayout2.xml"/><Relationship Id="rId6" Type="http://schemas.openxmlformats.org/officeDocument/2006/relationships/hyperlink" Target="https://www.youtube.com/watch?v=HqPJF2L5h9U" TargetMode="External"/><Relationship Id="rId5" Type="http://schemas.openxmlformats.org/officeDocument/2006/relationships/hyperlink" Target="https://www.youtube.com/watch?v=7h1s2SojIRw" TargetMode="External"/><Relationship Id="rId10" Type="http://schemas.openxmlformats.org/officeDocument/2006/relationships/image" Target="../media/image4.jpeg"/><Relationship Id="rId4" Type="http://schemas.openxmlformats.org/officeDocument/2006/relationships/hyperlink" Target="https://www.youtube.com/watch?v=6pV2IF0fgKY" TargetMode="External"/><Relationship Id="rId9"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err="1"/>
              <a:t>Noida</a:t>
            </a:r>
            <a:r>
              <a:rPr lang="en-US" sz="2400" b="1" dirty="0"/>
              <a:t> Institute of Engineering and Technology, Greater </a:t>
            </a:r>
            <a:r>
              <a:rPr lang="en-US" sz="2400" b="1" dirty="0" err="1"/>
              <a:t>Noida</a:t>
            </a:r>
            <a:endParaRPr lang="en-US" sz="2400" b="1" dirty="0"/>
          </a:p>
        </p:txBody>
      </p:sp>
      <p:sp>
        <p:nvSpPr>
          <p:cNvPr id="3" name="Subtitle 2"/>
          <p:cNvSpPr>
            <a:spLocks noGrp="1"/>
          </p:cNvSpPr>
          <p:nvPr>
            <p:ph type="subTitle" idx="1"/>
          </p:nvPr>
        </p:nvSpPr>
        <p:spPr>
          <a:xfrm>
            <a:off x="1524000" y="879186"/>
            <a:ext cx="6400800" cy="1752600"/>
          </a:xfr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2">
            <a:schemeClr val="accent5"/>
          </a:lnRef>
          <a:fillRef idx="1">
            <a:schemeClr val="lt1"/>
          </a:fillRef>
          <a:effectRef idx="0">
            <a:schemeClr val="accent5"/>
          </a:effectRef>
          <a:fontRef idx="minor">
            <a:schemeClr val="dk1"/>
          </a:fontRef>
        </p:style>
        <p:txBody>
          <a:bodyPr>
            <a:normAutofit/>
          </a:bodyPr>
          <a:lstStyle/>
          <a:p>
            <a:endParaRPr lang="en-US" sz="2800" b="1" dirty="0">
              <a:solidFill>
                <a:schemeClr val="tx1"/>
              </a:solidFill>
            </a:endParaRPr>
          </a:p>
          <a:p>
            <a:pPr>
              <a:defRPr/>
            </a:pPr>
            <a:r>
              <a:rPr lang="en-US" sz="2800" b="1" dirty="0">
                <a:solidFill>
                  <a:schemeClr val="tx1"/>
                </a:solidFill>
              </a:rPr>
              <a:t>Introduction to Algorithm</a:t>
            </a:r>
          </a:p>
          <a:p>
            <a:pPr>
              <a:defRPr/>
            </a:pPr>
            <a:r>
              <a:rPr lang="en-US" sz="2800" b="1" dirty="0">
                <a:solidFill>
                  <a:schemeClr val="tx1"/>
                </a:solidFill>
              </a:rPr>
              <a:t>and Asymptotic Notations</a:t>
            </a:r>
          </a:p>
        </p:txBody>
      </p:sp>
      <p:pic>
        <p:nvPicPr>
          <p:cNvPr id="1026"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6" name="Subtitle 2"/>
          <p:cNvSpPr txBox="1">
            <a:spLocks/>
          </p:cNvSpPr>
          <p:nvPr/>
        </p:nvSpPr>
        <p:spPr>
          <a:xfrm>
            <a:off x="5171965" y="4357878"/>
            <a:ext cx="3429000" cy="15240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0" scaled="1"/>
            <a:tileRect/>
          </a:gradFill>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92500" lnSpcReduction="1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dirty="0">
                <a:solidFill>
                  <a:schemeClr val="tx1"/>
                </a:solidFill>
              </a:rPr>
              <a:t>Ms. Anamika Chaudhary</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noProof="0" dirty="0">
                <a:ln>
                  <a:noFill/>
                </a:ln>
                <a:solidFill>
                  <a:schemeClr val="tx1"/>
                </a:solidFill>
                <a:effectLst/>
                <a:uLnTx/>
                <a:uFillTx/>
                <a:latin typeface="+mn-lt"/>
                <a:ea typeface="+mn-ea"/>
                <a:cs typeface="+mn-cs"/>
              </a:rPr>
              <a:t>Assistant Professor   </a:t>
            </a:r>
            <a:endParaRPr lang="en-US" sz="2400" b="1" dirty="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schemeClr val="tx1"/>
                </a:solidFill>
                <a:effectLst/>
                <a:uLnTx/>
                <a:uFillTx/>
                <a:latin typeface="+mn-lt"/>
                <a:ea typeface="+mn-ea"/>
                <a:cs typeface="+mn-cs"/>
              </a:rPr>
              <a:t>(Department of Data Science)</a:t>
            </a:r>
          </a:p>
        </p:txBody>
      </p:sp>
      <p:sp>
        <p:nvSpPr>
          <p:cNvPr id="9" name="Date Placeholder 8"/>
          <p:cNvSpPr>
            <a:spLocks noGrp="1"/>
          </p:cNvSpPr>
          <p:nvPr>
            <p:ph type="dt" sz="half" idx="10"/>
          </p:nvPr>
        </p:nvSpPr>
        <p:spPr>
          <a:xfrm>
            <a:off x="381000" y="6492875"/>
            <a:ext cx="2133600" cy="365125"/>
          </a:xfrm>
        </p:spPr>
        <p:txBody>
          <a:bodyPr/>
          <a:lstStyle/>
          <a:p>
            <a:fld id="{9F013466-5613-4802-B8F5-E45BC03C625B}" type="datetime5">
              <a:rPr lang="en-US" smtClean="0"/>
              <a:t>29-Jul-24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sp>
        <p:nvSpPr>
          <p:cNvPr id="12" name="Subtitle 2"/>
          <p:cNvSpPr txBox="1">
            <a:spLocks/>
          </p:cNvSpPr>
          <p:nvPr/>
        </p:nvSpPr>
        <p:spPr>
          <a:xfrm>
            <a:off x="152400" y="2971800"/>
            <a:ext cx="2057400" cy="5334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1" i="0" u="none" strike="noStrike" kern="1200" cap="none" spc="0" normalizeH="0" baseline="0" noProof="0" dirty="0">
                <a:ln>
                  <a:noFill/>
                </a:ln>
                <a:solidFill>
                  <a:schemeClr val="tx1"/>
                </a:solidFill>
                <a:effectLst/>
                <a:uLnTx/>
                <a:uFillTx/>
                <a:latin typeface="+mn-lt"/>
                <a:ea typeface="+mn-ea"/>
                <a:cs typeface="+mn-cs"/>
              </a:rPr>
              <a:t>Unit:</a:t>
            </a:r>
            <a:r>
              <a:rPr kumimoji="0" lang="en-US" sz="2500" b="1" i="0" u="none" strike="noStrike" kern="1200" cap="none" spc="0" normalizeH="0" noProof="0" dirty="0">
                <a:ln>
                  <a:noFill/>
                </a:ln>
                <a:solidFill>
                  <a:schemeClr val="tx1"/>
                </a:solidFill>
                <a:effectLst/>
                <a:uLnTx/>
                <a:uFillTx/>
                <a:latin typeface="+mn-lt"/>
                <a:ea typeface="+mn-ea"/>
                <a:cs typeface="+mn-cs"/>
              </a:rPr>
              <a:t> 1</a:t>
            </a:r>
            <a:endParaRPr kumimoji="0" lang="en-US" sz="2500" b="1"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pl-PL" dirty="0"/>
              <a:t>Ms.Anamika Chaudhary              DAA                Unit I</a:t>
            </a:r>
            <a:endParaRPr lang="en-US" dirty="0"/>
          </a:p>
        </p:txBody>
      </p:sp>
      <p:sp>
        <p:nvSpPr>
          <p:cNvPr id="14" name="Subtitle 2"/>
          <p:cNvSpPr txBox="1">
            <a:spLocks/>
          </p:cNvSpPr>
          <p:nvPr/>
        </p:nvSpPr>
        <p:spPr>
          <a:xfrm>
            <a:off x="152400" y="3810000"/>
            <a:ext cx="4191000" cy="8382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chemeClr val="tx1"/>
                </a:solidFill>
                <a:effectLst/>
                <a:uLnTx/>
                <a:uFillTx/>
                <a:latin typeface="+mn-lt"/>
                <a:ea typeface="+mn-ea"/>
                <a:cs typeface="+mn-cs"/>
              </a:rPr>
              <a:t>Design &amp; Analysis of Algorithms</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dirty="0">
                <a:solidFill>
                  <a:schemeClr val="tx1"/>
                </a:solidFill>
              </a:rPr>
              <a:t>ACSE0501</a:t>
            </a:r>
            <a:endParaRPr kumimoji="0" lang="en-US" sz="2000" b="1"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br>
              <a:rPr kumimoji="0" lang="en-US" sz="2000" b="0" i="0" u="none" strike="noStrike" kern="1200" cap="none" spc="0" normalizeH="0" noProof="0" dirty="0">
                <a:ln>
                  <a:noFill/>
                </a:ln>
                <a:solidFill>
                  <a:schemeClr val="tx1"/>
                </a:solidFill>
                <a:effectLst/>
                <a:uLnTx/>
                <a:uFillTx/>
                <a:latin typeface="+mn-lt"/>
                <a:ea typeface="+mn-ea"/>
                <a:cs typeface="+mn-cs"/>
              </a:rPr>
            </a:br>
            <a:r>
              <a:rPr kumimoji="0" lang="en-US" sz="2000" b="1" i="0" u="none" strike="noStrike" kern="1200" cap="none" spc="0" normalizeH="0" noProof="0" dirty="0">
                <a:ln>
                  <a:noFill/>
                </a:ln>
                <a:solidFill>
                  <a:schemeClr val="tx1"/>
                </a:solidFill>
                <a:effectLst/>
                <a:uLnTx/>
                <a:uFillTx/>
                <a:latin typeface="+mn-lt"/>
                <a:ea typeface="+mn-ea"/>
                <a:cs typeface="+mn-cs"/>
              </a:rPr>
              <a:t>B.TECH 5</a:t>
            </a:r>
            <a:r>
              <a:rPr kumimoji="0" lang="en-US" sz="2000" b="1" i="0" u="none" strike="noStrike" kern="1200" cap="none" spc="0" normalizeH="0" baseline="30000" noProof="0" dirty="0">
                <a:ln>
                  <a:noFill/>
                </a:ln>
                <a:solidFill>
                  <a:schemeClr val="tx1"/>
                </a:solidFill>
                <a:effectLst/>
                <a:uLnTx/>
                <a:uFillTx/>
                <a:latin typeface="+mn-lt"/>
                <a:ea typeface="+mn-ea"/>
                <a:cs typeface="+mn-cs"/>
              </a:rPr>
              <a:t>th</a:t>
            </a:r>
            <a:r>
              <a:rPr kumimoji="0" lang="en-US" sz="2000" b="1" i="0" u="none" strike="noStrike" kern="1200" cap="none" spc="0" normalizeH="0" noProof="0" dirty="0">
                <a:ln>
                  <a:noFill/>
                </a:ln>
                <a:solidFill>
                  <a:schemeClr val="tx1"/>
                </a:solidFill>
                <a:effectLst/>
                <a:uLnTx/>
                <a:uFillTx/>
                <a:latin typeface="+mn-lt"/>
                <a:ea typeface="+mn-ea"/>
                <a:cs typeface="+mn-cs"/>
              </a:rPr>
              <a:t> Sem</a:t>
            </a:r>
            <a:endParaRPr kumimoji="0" lang="en-US" sz="2000" b="1" i="0" u="none" strike="noStrike" kern="1200" cap="none" spc="0" normalizeH="0" baseline="0" noProof="0" dirty="0">
              <a:ln>
                <a:noFill/>
              </a:ln>
              <a:solidFill>
                <a:schemeClr val="tx1"/>
              </a:solidFill>
              <a:effectLst/>
              <a:uLnTx/>
              <a:uFillTx/>
              <a:latin typeface="+mn-lt"/>
              <a:ea typeface="+mn-ea"/>
              <a:cs typeface="+mn-cs"/>
            </a:endParaRPr>
          </a:p>
        </p:txBody>
      </p:sp>
      <p:pic>
        <p:nvPicPr>
          <p:cNvPr id="16" name="Picture 4">
            <a:extLst>
              <a:ext uri="{FF2B5EF4-FFF2-40B4-BE49-F238E27FC236}">
                <a16:creationId xmlns:a16="http://schemas.microsoft.com/office/drawing/2014/main" id="{3CD3E4A5-3B46-E25E-8652-0DA1B7F19D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399" y="2631786"/>
            <a:ext cx="1276133" cy="170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 person smiling at camera&#10;&#10;Description automatically generated">
            <a:extLst>
              <a:ext uri="{FF2B5EF4-FFF2-40B4-BE49-F238E27FC236}">
                <a16:creationId xmlns:a16="http://schemas.microsoft.com/office/drawing/2014/main" id="{669A654C-5CDB-A4CC-E956-6FE917A580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2201" y="2656366"/>
            <a:ext cx="1352332" cy="1676931"/>
          </a:xfrm>
          <a:prstGeom prst="rect">
            <a:avLst/>
          </a:prstGeom>
        </p:spPr>
      </p:pic>
      <p:pic>
        <p:nvPicPr>
          <p:cNvPr id="4" name="Picture 3" descr="A logo for a company&#10;&#10;Description automatically generated">
            <a:extLst>
              <a:ext uri="{FF2B5EF4-FFF2-40B4-BE49-F238E27FC236}">
                <a16:creationId xmlns:a16="http://schemas.microsoft.com/office/drawing/2014/main" id="{7287CA57-376F-E071-0014-8BB10DA9E0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93" y="-10520"/>
            <a:ext cx="1154907" cy="827683"/>
          </a:xfrm>
          <a:prstGeom prst="rect">
            <a:avLst/>
          </a:prstGeom>
        </p:spPr>
      </p:pic>
    </p:spTree>
    <p:extLst>
      <p:ext uri="{BB962C8B-B14F-4D97-AF65-F5344CB8AC3E}">
        <p14:creationId xmlns:p14="http://schemas.microsoft.com/office/powerpoint/2010/main" val="1723469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B237E10-306E-4ADF-BFCA-A098B846860F}"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Program</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Educational Objectives(PEOs)</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2">
            <a:extLst>
              <a:ext uri="{FF2B5EF4-FFF2-40B4-BE49-F238E27FC236}">
                <a16:creationId xmlns:a16="http://schemas.microsoft.com/office/drawing/2014/main" id="{10D0E64F-BB5C-4A30-8895-5CCE8F366BE7}"/>
              </a:ext>
            </a:extLst>
          </p:cNvPr>
          <p:cNvSpPr txBox="1">
            <a:spLocks noGrp="1"/>
          </p:cNvSpPr>
          <p:nvPr>
            <p:ph idx="1"/>
          </p:nvPr>
        </p:nvSpPr>
        <p:spPr>
          <a:xfrm>
            <a:off x="533400" y="1214438"/>
            <a:ext cx="8001000" cy="4271962"/>
          </a:xfrm>
        </p:spPr>
        <p:txBody>
          <a:bodyPr/>
          <a:lstStyle/>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PEO1: </a:t>
            </a:r>
            <a:r>
              <a:rPr lang="en-US" altLang="en-US" sz="2000" dirty="0">
                <a:latin typeface="Times New Roman" panose="02020603050405020304" pitchFamily="18" charset="0"/>
                <a:cs typeface="Times New Roman" panose="02020603050405020304" pitchFamily="18" charset="0"/>
              </a:rPr>
              <a:t>To have an excellent scientific and engineering breadth so as to</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comprehend, analyze, design and provide sustainable solutions for</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real-life problems using state-of-the-art technologies.</a:t>
            </a:r>
            <a:endParaRPr lang="en-IN"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PEO2:</a:t>
            </a:r>
            <a:r>
              <a:rPr lang="en-US" altLang="en-US" sz="2000" dirty="0">
                <a:latin typeface="Times New Roman" panose="02020603050405020304" pitchFamily="18" charset="0"/>
                <a:cs typeface="Times New Roman" panose="02020603050405020304" pitchFamily="18" charset="0"/>
              </a:rPr>
              <a:t>To have a successful career in industries, to pursue higher studies or</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to support entrepreneurial endeavors and to face global challenges.</a:t>
            </a:r>
            <a:endParaRPr lang="en-IN"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PEO3:</a:t>
            </a:r>
            <a:r>
              <a:rPr lang="en-US" altLang="en-US" sz="2000" dirty="0">
                <a:latin typeface="Times New Roman" panose="02020603050405020304" pitchFamily="18" charset="0"/>
                <a:cs typeface="Times New Roman" panose="02020603050405020304" pitchFamily="18" charset="0"/>
              </a:rPr>
              <a:t>To have an effective communication skills, professional attitude,</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ethical values and a desire to learn specific knowledge in emerging</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trends, technologies for  research, innovation and product</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development and contribution to society.</a:t>
            </a:r>
            <a:endParaRPr lang="en-IN"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PEO4: </a:t>
            </a:r>
            <a:r>
              <a:rPr lang="en-US" altLang="en-US" sz="2000" dirty="0">
                <a:latin typeface="Times New Roman" panose="02020603050405020304" pitchFamily="18" charset="0"/>
                <a:cs typeface="Times New Roman" panose="02020603050405020304" pitchFamily="18" charset="0"/>
              </a:rPr>
              <a:t>To have life-long learning for up-skilling and re-skilling for</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successful professional career as engineer, scientist, </a:t>
            </a:r>
            <a:r>
              <a:rPr lang="en-US" altLang="en-US" sz="2000" dirty="0" err="1">
                <a:latin typeface="Times New Roman" panose="02020603050405020304" pitchFamily="18" charset="0"/>
                <a:cs typeface="Times New Roman" panose="02020603050405020304" pitchFamily="18" charset="0"/>
              </a:rPr>
              <a:t>enterpreneur</a:t>
            </a:r>
            <a:endParaRPr lang="en-US"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and bureaucrat for betterment of society</a:t>
            </a:r>
            <a:endParaRPr lang="en-IN" altLang="en-US" sz="2000" dirty="0">
              <a:latin typeface="Times New Roman" panose="02020603050405020304" pitchFamily="18" charset="0"/>
              <a:cs typeface="Times New Roman" panose="02020603050405020304" pitchFamily="18" charset="0"/>
            </a:endParaRPr>
          </a:p>
        </p:txBody>
      </p:sp>
      <p:pic>
        <p:nvPicPr>
          <p:cNvPr id="2" name="Picture 1" descr="A logo for a company&#10;&#10;Description automatically generated">
            <a:extLst>
              <a:ext uri="{FF2B5EF4-FFF2-40B4-BE49-F238E27FC236}">
                <a16:creationId xmlns:a16="http://schemas.microsoft.com/office/drawing/2014/main" id="{21DBE20B-A465-EC5C-ECDA-4796AD87A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154907" cy="827683"/>
          </a:xfrm>
          <a:prstGeom prst="rect">
            <a:avLst/>
          </a:prstGeom>
        </p:spPr>
      </p:pic>
    </p:spTree>
    <p:extLst>
      <p:ext uri="{BB962C8B-B14F-4D97-AF65-F5344CB8AC3E}">
        <p14:creationId xmlns:p14="http://schemas.microsoft.com/office/powerpoint/2010/main" val="27240370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CB52E06-84EF-4191-AA8B-1CC841F260C3}" type="datetime5">
              <a:rPr lang="en-US" smtClean="0"/>
              <a:t>29-Jul-24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Old</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Question Papers(2019-2020)</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1" name="Picture 10">
            <a:extLst>
              <a:ext uri="{FF2B5EF4-FFF2-40B4-BE49-F238E27FC236}">
                <a16:creationId xmlns:a16="http://schemas.microsoft.com/office/drawing/2014/main" id="{DCBEDB78-772B-4A9C-9813-AAAA86507DC2}"/>
              </a:ext>
            </a:extLst>
          </p:cNvPr>
          <p:cNvPicPr>
            <a:picLocks noChangeAspect="1"/>
          </p:cNvPicPr>
          <p:nvPr/>
        </p:nvPicPr>
        <p:blipFill>
          <a:blip r:embed="rId3"/>
          <a:stretch>
            <a:fillRect/>
          </a:stretch>
        </p:blipFill>
        <p:spPr>
          <a:xfrm>
            <a:off x="-38100" y="1490662"/>
            <a:ext cx="8724900" cy="3876675"/>
          </a:xfrm>
          <a:prstGeom prst="rect">
            <a:avLst/>
          </a:prstGeom>
        </p:spPr>
      </p:pic>
      <p:pic>
        <p:nvPicPr>
          <p:cNvPr id="2" name="Picture 1" descr="A logo for a company&#10;&#10;Description automatically generated">
            <a:extLst>
              <a:ext uri="{FF2B5EF4-FFF2-40B4-BE49-F238E27FC236}">
                <a16:creationId xmlns:a16="http://schemas.microsoft.com/office/drawing/2014/main" id="{FE32E9EF-8367-5AE3-A6DA-2D7E42C5D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33339650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6FE70C-9928-4060-9FE8-D1BA06E9C0AE}" type="datetime5">
              <a:rPr lang="en-US" smtClean="0"/>
              <a:t>29-Jul-24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Old</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Question Papers(2019-2020)</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1" name="Picture 10">
            <a:extLst>
              <a:ext uri="{FF2B5EF4-FFF2-40B4-BE49-F238E27FC236}">
                <a16:creationId xmlns:a16="http://schemas.microsoft.com/office/drawing/2014/main" id="{DCBEDB78-772B-4A9C-9813-AAAA86507DC2}"/>
              </a:ext>
            </a:extLst>
          </p:cNvPr>
          <p:cNvPicPr>
            <a:picLocks noChangeAspect="1"/>
          </p:cNvPicPr>
          <p:nvPr/>
        </p:nvPicPr>
        <p:blipFill>
          <a:blip r:embed="rId3"/>
          <a:stretch>
            <a:fillRect/>
          </a:stretch>
        </p:blipFill>
        <p:spPr>
          <a:xfrm>
            <a:off x="-38100" y="1490662"/>
            <a:ext cx="8724900" cy="3876675"/>
          </a:xfrm>
          <a:prstGeom prst="rect">
            <a:avLst/>
          </a:prstGeom>
        </p:spPr>
      </p:pic>
      <p:pic>
        <p:nvPicPr>
          <p:cNvPr id="2" name="Picture 1" descr="A logo for a company&#10;&#10;Description automatically generated">
            <a:extLst>
              <a:ext uri="{FF2B5EF4-FFF2-40B4-BE49-F238E27FC236}">
                <a16:creationId xmlns:a16="http://schemas.microsoft.com/office/drawing/2014/main" id="{4F9D6FC7-09BB-DD4F-84C1-D0DFC77A1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33408116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F114C0C-0630-480A-BD77-2E7627C6CEEA}" type="datetime5">
              <a:rPr lang="en-US" smtClean="0"/>
              <a:t>29-Jul-24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Old</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Question Papers(2019-2020)</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a16="http://schemas.microsoft.com/office/drawing/2014/main" id="{BA2A20FF-8453-4405-BDD8-D260DD567651}"/>
              </a:ext>
            </a:extLst>
          </p:cNvPr>
          <p:cNvPicPr>
            <a:picLocks noChangeAspect="1"/>
          </p:cNvPicPr>
          <p:nvPr/>
        </p:nvPicPr>
        <p:blipFill>
          <a:blip r:embed="rId3"/>
          <a:stretch>
            <a:fillRect/>
          </a:stretch>
        </p:blipFill>
        <p:spPr>
          <a:xfrm>
            <a:off x="472439" y="785715"/>
            <a:ext cx="8467725" cy="3476625"/>
          </a:xfrm>
          <a:prstGeom prst="rect">
            <a:avLst/>
          </a:prstGeom>
        </p:spPr>
      </p:pic>
      <p:pic>
        <p:nvPicPr>
          <p:cNvPr id="10" name="Picture 9">
            <a:extLst>
              <a:ext uri="{FF2B5EF4-FFF2-40B4-BE49-F238E27FC236}">
                <a16:creationId xmlns:a16="http://schemas.microsoft.com/office/drawing/2014/main" id="{E8556C07-5A5F-4C93-AE28-32A087B7138D}"/>
              </a:ext>
            </a:extLst>
          </p:cNvPr>
          <p:cNvPicPr>
            <a:picLocks noChangeAspect="1"/>
          </p:cNvPicPr>
          <p:nvPr/>
        </p:nvPicPr>
        <p:blipFill>
          <a:blip r:embed="rId4"/>
          <a:stretch>
            <a:fillRect/>
          </a:stretch>
        </p:blipFill>
        <p:spPr>
          <a:xfrm>
            <a:off x="333447" y="4091048"/>
            <a:ext cx="8745708" cy="1981200"/>
          </a:xfrm>
          <a:prstGeom prst="rect">
            <a:avLst/>
          </a:prstGeom>
        </p:spPr>
      </p:pic>
      <p:pic>
        <p:nvPicPr>
          <p:cNvPr id="2" name="Picture 1" descr="A logo for a company&#10;&#10;Description automatically generated">
            <a:extLst>
              <a:ext uri="{FF2B5EF4-FFF2-40B4-BE49-F238E27FC236}">
                <a16:creationId xmlns:a16="http://schemas.microsoft.com/office/drawing/2014/main" id="{39A487D3-4722-715A-1FF8-3CE1511F3F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16059005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8AEFFC6-7353-40DD-9DFA-7CAC06A82A57}" type="datetime5">
              <a:rPr lang="en-US" smtClean="0"/>
              <a:t>29-Jul-24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Old</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Question Papers(2019-2020)</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a16="http://schemas.microsoft.com/office/drawing/2014/main" id="{16ADE8F7-E139-4DCA-8AF1-0CD612A3A676}"/>
              </a:ext>
            </a:extLst>
          </p:cNvPr>
          <p:cNvPicPr>
            <a:picLocks noChangeAspect="1"/>
          </p:cNvPicPr>
          <p:nvPr/>
        </p:nvPicPr>
        <p:blipFill>
          <a:blip r:embed="rId3"/>
          <a:stretch>
            <a:fillRect/>
          </a:stretch>
        </p:blipFill>
        <p:spPr>
          <a:xfrm>
            <a:off x="94810" y="1295400"/>
            <a:ext cx="9077325" cy="4267200"/>
          </a:xfrm>
          <a:prstGeom prst="rect">
            <a:avLst/>
          </a:prstGeom>
        </p:spPr>
      </p:pic>
      <p:pic>
        <p:nvPicPr>
          <p:cNvPr id="2" name="Picture 1" descr="A logo for a company&#10;&#10;Description automatically generated">
            <a:extLst>
              <a:ext uri="{FF2B5EF4-FFF2-40B4-BE49-F238E27FC236}">
                <a16:creationId xmlns:a16="http://schemas.microsoft.com/office/drawing/2014/main" id="{CA5BDB1A-02E6-01A7-1C3B-3D9A6261A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13414856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1D7EB08-E26C-4168-A92D-362DFEC123C2}" type="datetime5">
              <a:rPr lang="en-US" smtClean="0"/>
              <a:t>29-Jul-24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Old</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Question Papers(2019-2020)</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Picture 1">
            <a:extLst>
              <a:ext uri="{FF2B5EF4-FFF2-40B4-BE49-F238E27FC236}">
                <a16:creationId xmlns:a16="http://schemas.microsoft.com/office/drawing/2014/main" id="{DEB84E8E-1ABC-43CE-99D6-56EA6092F77B}"/>
              </a:ext>
            </a:extLst>
          </p:cNvPr>
          <p:cNvPicPr>
            <a:picLocks noChangeAspect="1"/>
          </p:cNvPicPr>
          <p:nvPr/>
        </p:nvPicPr>
        <p:blipFill>
          <a:blip r:embed="rId3"/>
          <a:stretch>
            <a:fillRect/>
          </a:stretch>
        </p:blipFill>
        <p:spPr>
          <a:xfrm>
            <a:off x="233289" y="817163"/>
            <a:ext cx="8686800" cy="3495675"/>
          </a:xfrm>
          <a:prstGeom prst="rect">
            <a:avLst/>
          </a:prstGeom>
        </p:spPr>
      </p:pic>
      <p:pic>
        <p:nvPicPr>
          <p:cNvPr id="9" name="Picture 8">
            <a:extLst>
              <a:ext uri="{FF2B5EF4-FFF2-40B4-BE49-F238E27FC236}">
                <a16:creationId xmlns:a16="http://schemas.microsoft.com/office/drawing/2014/main" id="{88DC669E-3E28-45BC-BF22-A6D7C513E400}"/>
              </a:ext>
            </a:extLst>
          </p:cNvPr>
          <p:cNvPicPr>
            <a:picLocks noChangeAspect="1"/>
          </p:cNvPicPr>
          <p:nvPr/>
        </p:nvPicPr>
        <p:blipFill>
          <a:blip r:embed="rId4"/>
          <a:stretch>
            <a:fillRect/>
          </a:stretch>
        </p:blipFill>
        <p:spPr>
          <a:xfrm>
            <a:off x="447675" y="4261030"/>
            <a:ext cx="8467725" cy="2000250"/>
          </a:xfrm>
          <a:prstGeom prst="rect">
            <a:avLst/>
          </a:prstGeom>
        </p:spPr>
      </p:pic>
      <p:pic>
        <p:nvPicPr>
          <p:cNvPr id="3" name="Picture 2" descr="A logo for a company&#10;&#10;Description automatically generated">
            <a:extLst>
              <a:ext uri="{FF2B5EF4-FFF2-40B4-BE49-F238E27FC236}">
                <a16:creationId xmlns:a16="http://schemas.microsoft.com/office/drawing/2014/main" id="{42F1CA6F-F4B2-508D-3BC3-ABFD40200C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41489279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71FF348-9DE8-4312-9FDB-210292D6E160}" type="datetime5">
              <a:rPr lang="en-US" smtClean="0"/>
              <a:t>29-Jul-24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Old</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Question Papers(2018-2019)</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 name="Picture 2">
            <a:extLst>
              <a:ext uri="{FF2B5EF4-FFF2-40B4-BE49-F238E27FC236}">
                <a16:creationId xmlns:a16="http://schemas.microsoft.com/office/drawing/2014/main" id="{724646B2-1108-4A15-80EC-95C85C1A0DEA}"/>
              </a:ext>
            </a:extLst>
          </p:cNvPr>
          <p:cNvPicPr>
            <a:picLocks noChangeAspect="1"/>
          </p:cNvPicPr>
          <p:nvPr/>
        </p:nvPicPr>
        <p:blipFill>
          <a:blip r:embed="rId3"/>
          <a:stretch>
            <a:fillRect/>
          </a:stretch>
        </p:blipFill>
        <p:spPr>
          <a:xfrm>
            <a:off x="304800" y="896937"/>
            <a:ext cx="7924800" cy="3790950"/>
          </a:xfrm>
          <a:prstGeom prst="rect">
            <a:avLst/>
          </a:prstGeom>
        </p:spPr>
      </p:pic>
      <p:pic>
        <p:nvPicPr>
          <p:cNvPr id="10" name="Picture 9">
            <a:extLst>
              <a:ext uri="{FF2B5EF4-FFF2-40B4-BE49-F238E27FC236}">
                <a16:creationId xmlns:a16="http://schemas.microsoft.com/office/drawing/2014/main" id="{BE598FE8-C6B9-402F-AFCD-1783314AEDD5}"/>
              </a:ext>
            </a:extLst>
          </p:cNvPr>
          <p:cNvPicPr>
            <a:picLocks noChangeAspect="1"/>
          </p:cNvPicPr>
          <p:nvPr/>
        </p:nvPicPr>
        <p:blipFill>
          <a:blip r:embed="rId4"/>
          <a:stretch>
            <a:fillRect/>
          </a:stretch>
        </p:blipFill>
        <p:spPr>
          <a:xfrm>
            <a:off x="723900" y="4732492"/>
            <a:ext cx="7315200" cy="1304925"/>
          </a:xfrm>
          <a:prstGeom prst="rect">
            <a:avLst/>
          </a:prstGeom>
        </p:spPr>
      </p:pic>
      <p:pic>
        <p:nvPicPr>
          <p:cNvPr id="2" name="Picture 1" descr="A logo for a company&#10;&#10;Description automatically generated">
            <a:extLst>
              <a:ext uri="{FF2B5EF4-FFF2-40B4-BE49-F238E27FC236}">
                <a16:creationId xmlns:a16="http://schemas.microsoft.com/office/drawing/2014/main" id="{B1FD0385-D346-A9B9-502D-AAAFC66C72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4233612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F281B03-08E5-483A-8FD5-6920C4BB000C}" type="datetime5">
              <a:rPr lang="en-US" smtClean="0"/>
              <a:t>29-Jul-24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Old</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Question Papers(2018-2019)</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 name="Picture 2">
            <a:extLst>
              <a:ext uri="{FF2B5EF4-FFF2-40B4-BE49-F238E27FC236}">
                <a16:creationId xmlns:a16="http://schemas.microsoft.com/office/drawing/2014/main" id="{F3A10B29-C300-4D61-BEC6-B3021E800B08}"/>
              </a:ext>
            </a:extLst>
          </p:cNvPr>
          <p:cNvPicPr>
            <a:picLocks noChangeAspect="1"/>
          </p:cNvPicPr>
          <p:nvPr/>
        </p:nvPicPr>
        <p:blipFill>
          <a:blip r:embed="rId3"/>
          <a:stretch>
            <a:fillRect/>
          </a:stretch>
        </p:blipFill>
        <p:spPr>
          <a:xfrm>
            <a:off x="523875" y="1447800"/>
            <a:ext cx="8096250" cy="4267199"/>
          </a:xfrm>
          <a:prstGeom prst="rect">
            <a:avLst/>
          </a:prstGeom>
        </p:spPr>
      </p:pic>
      <p:pic>
        <p:nvPicPr>
          <p:cNvPr id="2" name="Picture 1" descr="A logo for a company&#10;&#10;Description automatically generated">
            <a:extLst>
              <a:ext uri="{FF2B5EF4-FFF2-40B4-BE49-F238E27FC236}">
                <a16:creationId xmlns:a16="http://schemas.microsoft.com/office/drawing/2014/main" id="{90F477B0-93D8-4DC6-9DF5-26C45F2025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24360796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E77A99-1153-453C-8F8E-F1C43B67B383}" type="datetime5">
              <a:rPr lang="en-US" smtClean="0"/>
              <a:t>29-Jul-24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Old</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Question Papers(2018-2019)</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9">
            <a:extLst>
              <a:ext uri="{FF2B5EF4-FFF2-40B4-BE49-F238E27FC236}">
                <a16:creationId xmlns:a16="http://schemas.microsoft.com/office/drawing/2014/main" id="{E373DD7C-E5F3-42EE-AB48-0E3F3BAFF530}"/>
              </a:ext>
            </a:extLst>
          </p:cNvPr>
          <p:cNvPicPr>
            <a:picLocks noChangeAspect="1"/>
          </p:cNvPicPr>
          <p:nvPr/>
        </p:nvPicPr>
        <p:blipFill>
          <a:blip r:embed="rId3"/>
          <a:stretch>
            <a:fillRect/>
          </a:stretch>
        </p:blipFill>
        <p:spPr>
          <a:xfrm>
            <a:off x="866775" y="970233"/>
            <a:ext cx="7410450" cy="2162175"/>
          </a:xfrm>
          <a:prstGeom prst="rect">
            <a:avLst/>
          </a:prstGeom>
        </p:spPr>
      </p:pic>
      <p:pic>
        <p:nvPicPr>
          <p:cNvPr id="11" name="Picture 10">
            <a:extLst>
              <a:ext uri="{FF2B5EF4-FFF2-40B4-BE49-F238E27FC236}">
                <a16:creationId xmlns:a16="http://schemas.microsoft.com/office/drawing/2014/main" id="{2CC5C692-9C3B-4FF9-A885-4EFA8D2D82CB}"/>
              </a:ext>
            </a:extLst>
          </p:cNvPr>
          <p:cNvPicPr>
            <a:picLocks noChangeAspect="1"/>
          </p:cNvPicPr>
          <p:nvPr/>
        </p:nvPicPr>
        <p:blipFill>
          <a:blip r:embed="rId4"/>
          <a:stretch>
            <a:fillRect/>
          </a:stretch>
        </p:blipFill>
        <p:spPr>
          <a:xfrm>
            <a:off x="866775" y="2852950"/>
            <a:ext cx="8086725" cy="3471650"/>
          </a:xfrm>
          <a:prstGeom prst="rect">
            <a:avLst/>
          </a:prstGeom>
        </p:spPr>
      </p:pic>
      <p:pic>
        <p:nvPicPr>
          <p:cNvPr id="2" name="Picture 1" descr="A logo for a company&#10;&#10;Description automatically generated">
            <a:extLst>
              <a:ext uri="{FF2B5EF4-FFF2-40B4-BE49-F238E27FC236}">
                <a16:creationId xmlns:a16="http://schemas.microsoft.com/office/drawing/2014/main" id="{9B4C059B-0B7B-2483-E9F7-547D1E6B1E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13134327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F1E0A5B-08F1-4CC0-94E3-FF44C295DA8D}" type="datetime5">
              <a:rPr lang="en-US" smtClean="0"/>
              <a:t>29-Jul-24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Old</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Question Papers(2018-2019)</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 name="Picture 2">
            <a:extLst>
              <a:ext uri="{FF2B5EF4-FFF2-40B4-BE49-F238E27FC236}">
                <a16:creationId xmlns:a16="http://schemas.microsoft.com/office/drawing/2014/main" id="{78620722-2D70-4D32-B0A5-5F3FFB907EAA}"/>
              </a:ext>
            </a:extLst>
          </p:cNvPr>
          <p:cNvPicPr>
            <a:picLocks noChangeAspect="1"/>
          </p:cNvPicPr>
          <p:nvPr/>
        </p:nvPicPr>
        <p:blipFill>
          <a:blip r:embed="rId3"/>
          <a:stretch>
            <a:fillRect/>
          </a:stretch>
        </p:blipFill>
        <p:spPr>
          <a:xfrm>
            <a:off x="493542" y="1066800"/>
            <a:ext cx="8191500" cy="3133725"/>
          </a:xfrm>
          <a:prstGeom prst="rect">
            <a:avLst/>
          </a:prstGeom>
        </p:spPr>
      </p:pic>
      <p:pic>
        <p:nvPicPr>
          <p:cNvPr id="11" name="Picture 10">
            <a:extLst>
              <a:ext uri="{FF2B5EF4-FFF2-40B4-BE49-F238E27FC236}">
                <a16:creationId xmlns:a16="http://schemas.microsoft.com/office/drawing/2014/main" id="{E3A547C2-759F-4082-B6D4-E3B3C3023B8B}"/>
              </a:ext>
            </a:extLst>
          </p:cNvPr>
          <p:cNvPicPr>
            <a:picLocks noChangeAspect="1"/>
          </p:cNvPicPr>
          <p:nvPr/>
        </p:nvPicPr>
        <p:blipFill>
          <a:blip r:embed="rId4"/>
          <a:stretch>
            <a:fillRect/>
          </a:stretch>
        </p:blipFill>
        <p:spPr>
          <a:xfrm>
            <a:off x="750863" y="4245577"/>
            <a:ext cx="7991475" cy="1257300"/>
          </a:xfrm>
          <a:prstGeom prst="rect">
            <a:avLst/>
          </a:prstGeom>
        </p:spPr>
      </p:pic>
      <p:pic>
        <p:nvPicPr>
          <p:cNvPr id="2" name="Picture 1" descr="A logo for a company&#10;&#10;Description automatically generated">
            <a:extLst>
              <a:ext uri="{FF2B5EF4-FFF2-40B4-BE49-F238E27FC236}">
                <a16:creationId xmlns:a16="http://schemas.microsoft.com/office/drawing/2014/main" id="{D40509E2-AB76-B47A-2F4F-1C080FD229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609005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5F98BBB-D45F-4F05-9702-A052A1E31C4E}" type="datetime5">
              <a:rPr lang="en-US" smtClean="0"/>
              <a:t>29-Jul-24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Old</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Question Papers(2018-2019)</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Picture 1">
            <a:extLst>
              <a:ext uri="{FF2B5EF4-FFF2-40B4-BE49-F238E27FC236}">
                <a16:creationId xmlns:a16="http://schemas.microsoft.com/office/drawing/2014/main" id="{6CA325D6-A9FF-4BDD-90B3-5E3F4FC22715}"/>
              </a:ext>
            </a:extLst>
          </p:cNvPr>
          <p:cNvPicPr>
            <a:picLocks noChangeAspect="1"/>
          </p:cNvPicPr>
          <p:nvPr/>
        </p:nvPicPr>
        <p:blipFill>
          <a:blip r:embed="rId3"/>
          <a:stretch>
            <a:fillRect/>
          </a:stretch>
        </p:blipFill>
        <p:spPr>
          <a:xfrm>
            <a:off x="450166" y="1752600"/>
            <a:ext cx="8096250" cy="1533525"/>
          </a:xfrm>
          <a:prstGeom prst="rect">
            <a:avLst/>
          </a:prstGeom>
        </p:spPr>
      </p:pic>
      <p:pic>
        <p:nvPicPr>
          <p:cNvPr id="3" name="Picture 2" descr="A logo for a company&#10;&#10;Description automatically generated">
            <a:extLst>
              <a:ext uri="{FF2B5EF4-FFF2-40B4-BE49-F238E27FC236}">
                <a16:creationId xmlns:a16="http://schemas.microsoft.com/office/drawing/2014/main" id="{13CD0210-6CAE-C266-DA6E-478C741AC6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2134468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C269D1B-1C71-46D4-97DD-E9E98F1F98FA}"/>
              </a:ext>
            </a:extLst>
          </p:cNvPr>
          <p:cNvSpPr txBox="1">
            <a:spLocks noGrp="1"/>
          </p:cNvSpPr>
          <p:nvPr>
            <p:ph type="title"/>
          </p:nvPr>
        </p:nvSpPr>
        <p:spPr>
          <a:xfrm>
            <a:off x="1785938" y="0"/>
            <a:ext cx="7358062" cy="714375"/>
          </a:xfr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lIns="91440" tIns="45720" rIns="91440" bIns="45720" rtlCol="0">
            <a:normAutofit/>
          </a:bodyPr>
          <a:lstStyle/>
          <a:p>
            <a:pPr eaLnBrk="1" fontAlgn="auto" hangingPunct="1">
              <a:spcBef>
                <a:spcPct val="0"/>
              </a:spcBef>
              <a:buClrTx/>
              <a:buSzTx/>
              <a:buFontTx/>
              <a:buNone/>
              <a:defRPr/>
            </a:pPr>
            <a:r>
              <a:rPr lang="en-US" sz="2800" b="1" kern="1200" dirty="0">
                <a:latin typeface="Calibri" panose="020F0502020204030204" pitchFamily="34" charset="0"/>
                <a:ea typeface="Calibri" panose="020F0502020204030204" pitchFamily="34" charset="0"/>
                <a:cs typeface="Calibri" panose="020F0502020204030204" pitchFamily="34" charset="0"/>
                <a:sym typeface="Arial" charset="0"/>
              </a:rPr>
              <a:t>Result Analysis</a:t>
            </a:r>
          </a:p>
        </p:txBody>
      </p:sp>
      <p:sp>
        <p:nvSpPr>
          <p:cNvPr id="52229" name="Footer Placeholder 4">
            <a:extLst>
              <a:ext uri="{FF2B5EF4-FFF2-40B4-BE49-F238E27FC236}">
                <a16:creationId xmlns:a16="http://schemas.microsoft.com/office/drawing/2014/main" id="{D13FEE09-441B-4F95-96A6-91181D72A552}"/>
              </a:ext>
            </a:extLst>
          </p:cNvPr>
          <p:cNvSpPr>
            <a:spLocks noGrp="1"/>
          </p:cNvSpPr>
          <p:nvPr>
            <p:ph type="ftr" sz="quarter" idx="12"/>
          </p:nvPr>
        </p:nvSpPr>
        <p:spPr>
          <a:xfrm>
            <a:off x="2514600" y="6356350"/>
            <a:ext cx="41910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eaLnBrk="1" hangingPunct="1">
              <a:buFont typeface="Arial" panose="020B0604020202020204" pitchFamily="34" charset="0"/>
              <a:buNone/>
            </a:pPr>
            <a:r>
              <a:rPr lang="pl-PL" altLang="en-US" sz="1200">
                <a:solidFill>
                  <a:srgbClr val="888888"/>
                </a:solidFill>
                <a:latin typeface="Calibri" panose="020F0502020204030204" pitchFamily="34" charset="0"/>
                <a:sym typeface="Calibri" panose="020F0502020204030204" pitchFamily="34" charset="0"/>
              </a:rPr>
              <a:t>Ms.Anamika Chaudhary              DAA                Unit I</a:t>
            </a:r>
            <a:endParaRPr lang="en-US" altLang="en-US" sz="1200">
              <a:solidFill>
                <a:srgbClr val="888888"/>
              </a:solidFill>
              <a:latin typeface="Calibri" panose="020F0502020204030204" pitchFamily="34" charset="0"/>
              <a:sym typeface="Calibri" panose="020F0502020204030204" pitchFamily="34" charset="0"/>
            </a:endParaRPr>
          </a:p>
        </p:txBody>
      </p:sp>
      <p:sp>
        <p:nvSpPr>
          <p:cNvPr id="52230" name="Slide Number Placeholder 8">
            <a:extLst>
              <a:ext uri="{FF2B5EF4-FFF2-40B4-BE49-F238E27FC236}">
                <a16:creationId xmlns:a16="http://schemas.microsoft.com/office/drawing/2014/main" id="{D79C5C8A-AFC2-4C7D-99A7-FECD9C2BCD46}"/>
              </a:ext>
            </a:extLst>
          </p:cNvPr>
          <p:cNvSpPr>
            <a:spLocks noGrp="1"/>
          </p:cNvSpPr>
          <p:nvPr>
            <p:ph type="sldNum" sz="quarter" idx="4294967295"/>
          </p:nvPr>
        </p:nvSpPr>
        <p:spPr bwMode="auto">
          <a:xfrm>
            <a:off x="7239000" y="6320008"/>
            <a:ext cx="1651782"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11</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52231" name="Date Placeholder 7">
            <a:extLst>
              <a:ext uri="{FF2B5EF4-FFF2-40B4-BE49-F238E27FC236}">
                <a16:creationId xmlns:a16="http://schemas.microsoft.com/office/drawing/2014/main" id="{C9161480-6915-48B2-AA7C-B24B1C3239FE}"/>
              </a:ext>
            </a:extLst>
          </p:cNvPr>
          <p:cNvSpPr>
            <a:spLocks noGrp="1"/>
          </p:cNvSpPr>
          <p:nvPr>
            <p:ph type="dt" sz="quarter" idx="11"/>
          </p:nvPr>
        </p:nvSpPr>
        <p:spPr>
          <a:xfrm>
            <a:off x="838200" y="6356350"/>
            <a:ext cx="5181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fld id="{EF0DB985-75D3-49C6-BC14-B1F0A3C42D33}" type="datetime5">
              <a:rPr lang="en-US" altLang="en-US" sz="1200" smtClean="0">
                <a:solidFill>
                  <a:srgbClr val="888888"/>
                </a:solidFill>
                <a:latin typeface="Calibri" panose="020F0502020204030204" pitchFamily="34" charset="0"/>
                <a:sym typeface="Calibri" panose="020F0502020204030204" pitchFamily="34" charset="0"/>
              </a:rPr>
              <a:t>29-Jul-24</a:t>
            </a:fld>
            <a:endParaRPr lang="en-US" altLang="en-US" sz="1200" dirty="0">
              <a:solidFill>
                <a:srgbClr val="888888"/>
              </a:solidFill>
              <a:latin typeface="Calibri" panose="020F0502020204030204" pitchFamily="34" charset="0"/>
              <a:sym typeface="Calibri" panose="020F0502020204030204" pitchFamily="34" charset="0"/>
            </a:endParaRPr>
          </a:p>
        </p:txBody>
      </p:sp>
      <p:pic>
        <p:nvPicPr>
          <p:cNvPr id="8" name="Picture 7">
            <a:extLst>
              <a:ext uri="{FF2B5EF4-FFF2-40B4-BE49-F238E27FC236}">
                <a16:creationId xmlns:a16="http://schemas.microsoft.com/office/drawing/2014/main" id="{CDB1F6B5-4FD2-4335-B29D-A22D58C63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447800" cy="581757"/>
          </a:xfrm>
          <a:prstGeom prst="rect">
            <a:avLst/>
          </a:prstGeom>
        </p:spPr>
      </p:pic>
      <p:pic>
        <p:nvPicPr>
          <p:cNvPr id="2" name="Picture 1" descr="A logo for a company&#10;&#10;Description automatically generated">
            <a:extLst>
              <a:ext uri="{FF2B5EF4-FFF2-40B4-BE49-F238E27FC236}">
                <a16:creationId xmlns:a16="http://schemas.microsoft.com/office/drawing/2014/main" id="{F708B08A-2395-1A6B-B943-0E6606E58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447800" cy="827683"/>
          </a:xfrm>
          <a:prstGeom prst="rect">
            <a:avLst/>
          </a:prstGeom>
        </p:spPr>
      </p:pic>
    </p:spTree>
    <p:extLst>
      <p:ext uri="{BB962C8B-B14F-4D97-AF65-F5344CB8AC3E}">
        <p14:creationId xmlns:p14="http://schemas.microsoft.com/office/powerpoint/2010/main" val="29472250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ABC12E-C3C1-44FD-B7DB-B77601406549}" type="datetime5">
              <a:rPr lang="en-US" smtClean="0"/>
              <a:t>29-Jul-24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Old</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Question Papers(2017-2018)</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4" name="Content Placeholder 13">
            <a:extLst>
              <a:ext uri="{FF2B5EF4-FFF2-40B4-BE49-F238E27FC236}">
                <a16:creationId xmlns:a16="http://schemas.microsoft.com/office/drawing/2014/main" id="{974472EB-2CC9-4720-ADAE-777ED3BDFE93}"/>
              </a:ext>
            </a:extLst>
          </p:cNvPr>
          <p:cNvPicPr>
            <a:picLocks noGrp="1" noChangeAspect="1"/>
          </p:cNvPicPr>
          <p:nvPr>
            <p:ph idx="1"/>
          </p:nvPr>
        </p:nvPicPr>
        <p:blipFill>
          <a:blip r:embed="rId3"/>
          <a:stretch>
            <a:fillRect/>
          </a:stretch>
        </p:blipFill>
        <p:spPr>
          <a:xfrm>
            <a:off x="457200" y="1143000"/>
            <a:ext cx="8229600" cy="3371161"/>
          </a:xfrm>
          <a:prstGeom prst="rect">
            <a:avLst/>
          </a:prstGeom>
        </p:spPr>
      </p:pic>
      <p:pic>
        <p:nvPicPr>
          <p:cNvPr id="15" name="Picture 14">
            <a:extLst>
              <a:ext uri="{FF2B5EF4-FFF2-40B4-BE49-F238E27FC236}">
                <a16:creationId xmlns:a16="http://schemas.microsoft.com/office/drawing/2014/main" id="{CADD11AD-D9A4-4EB1-A961-AD8997D6EF0E}"/>
              </a:ext>
            </a:extLst>
          </p:cNvPr>
          <p:cNvPicPr>
            <a:picLocks noChangeAspect="1"/>
          </p:cNvPicPr>
          <p:nvPr/>
        </p:nvPicPr>
        <p:blipFill>
          <a:blip r:embed="rId4"/>
          <a:stretch>
            <a:fillRect/>
          </a:stretch>
        </p:blipFill>
        <p:spPr>
          <a:xfrm>
            <a:off x="504825" y="4639552"/>
            <a:ext cx="8639175" cy="1133475"/>
          </a:xfrm>
          <a:prstGeom prst="rect">
            <a:avLst/>
          </a:prstGeom>
        </p:spPr>
      </p:pic>
      <p:pic>
        <p:nvPicPr>
          <p:cNvPr id="2" name="Picture 1" descr="A logo for a company&#10;&#10;Description automatically generated">
            <a:extLst>
              <a:ext uri="{FF2B5EF4-FFF2-40B4-BE49-F238E27FC236}">
                <a16:creationId xmlns:a16="http://schemas.microsoft.com/office/drawing/2014/main" id="{86F0D08D-8E83-2271-6F9D-DECC11DD87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41381554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5C9D3E-6D6F-4EFD-9200-359F751D2687}" type="datetime5">
              <a:rPr lang="en-US" smtClean="0"/>
              <a:t>29-Jul-24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Old Question Papers(2017-2018)</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2" name="Content Placeholder 11">
            <a:extLst>
              <a:ext uri="{FF2B5EF4-FFF2-40B4-BE49-F238E27FC236}">
                <a16:creationId xmlns:a16="http://schemas.microsoft.com/office/drawing/2014/main" id="{169E21E4-811C-48C1-ACC4-A0924FF55EA6}"/>
              </a:ext>
            </a:extLst>
          </p:cNvPr>
          <p:cNvPicPr>
            <a:picLocks noGrp="1" noChangeAspect="1"/>
          </p:cNvPicPr>
          <p:nvPr>
            <p:ph idx="1"/>
          </p:nvPr>
        </p:nvPicPr>
        <p:blipFill>
          <a:blip r:embed="rId3"/>
          <a:stretch>
            <a:fillRect/>
          </a:stretch>
        </p:blipFill>
        <p:spPr>
          <a:xfrm>
            <a:off x="547687" y="3132537"/>
            <a:ext cx="8048625" cy="2901156"/>
          </a:xfrm>
          <a:prstGeom prst="rect">
            <a:avLst/>
          </a:prstGeom>
        </p:spPr>
      </p:pic>
      <p:pic>
        <p:nvPicPr>
          <p:cNvPr id="11" name="Picture 10">
            <a:extLst>
              <a:ext uri="{FF2B5EF4-FFF2-40B4-BE49-F238E27FC236}">
                <a16:creationId xmlns:a16="http://schemas.microsoft.com/office/drawing/2014/main" id="{28AD5C79-D573-4059-980C-7236DA4B0BA4}"/>
              </a:ext>
            </a:extLst>
          </p:cNvPr>
          <p:cNvPicPr>
            <a:picLocks noChangeAspect="1"/>
          </p:cNvPicPr>
          <p:nvPr/>
        </p:nvPicPr>
        <p:blipFill>
          <a:blip r:embed="rId4"/>
          <a:stretch>
            <a:fillRect/>
          </a:stretch>
        </p:blipFill>
        <p:spPr>
          <a:xfrm>
            <a:off x="118843" y="946150"/>
            <a:ext cx="8582025" cy="2057400"/>
          </a:xfrm>
          <a:prstGeom prst="rect">
            <a:avLst/>
          </a:prstGeom>
        </p:spPr>
      </p:pic>
      <p:pic>
        <p:nvPicPr>
          <p:cNvPr id="2" name="Picture 1" descr="A logo for a company&#10;&#10;Description automatically generated">
            <a:extLst>
              <a:ext uri="{FF2B5EF4-FFF2-40B4-BE49-F238E27FC236}">
                <a16:creationId xmlns:a16="http://schemas.microsoft.com/office/drawing/2014/main" id="{FB0B34DE-987F-96B7-8385-01C6BFE3B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C2AF94-223A-4B42-8542-113AAA10DCED}" type="datetime5">
              <a:rPr lang="en-US" smtClean="0"/>
              <a:t>29-Jul-24</a:t>
            </a:fld>
            <a:endParaRPr lang="en-US"/>
          </a:p>
        </p:txBody>
      </p:sp>
      <p:sp>
        <p:nvSpPr>
          <p:cNvPr id="5" name="Footer Placeholder 4"/>
          <p:cNvSpPr>
            <a:spLocks noGrp="1"/>
          </p:cNvSpPr>
          <p:nvPr>
            <p:ph type="ftr" sz="quarter" idx="11"/>
          </p:nvPr>
        </p:nvSpPr>
        <p:spPr>
          <a:xfrm>
            <a:off x="2514600" y="6356350"/>
            <a:ext cx="51816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Old Question Papers(2017-2018)</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Picture 1">
            <a:extLst>
              <a:ext uri="{FF2B5EF4-FFF2-40B4-BE49-F238E27FC236}">
                <a16:creationId xmlns:a16="http://schemas.microsoft.com/office/drawing/2014/main" id="{B9773743-676C-41F6-94F6-BA6A34F2166E}"/>
              </a:ext>
            </a:extLst>
          </p:cNvPr>
          <p:cNvPicPr>
            <a:picLocks noChangeAspect="1"/>
          </p:cNvPicPr>
          <p:nvPr/>
        </p:nvPicPr>
        <p:blipFill>
          <a:blip r:embed="rId3"/>
          <a:stretch>
            <a:fillRect/>
          </a:stretch>
        </p:blipFill>
        <p:spPr>
          <a:xfrm>
            <a:off x="361240" y="866370"/>
            <a:ext cx="8325560" cy="2105432"/>
          </a:xfrm>
          <a:prstGeom prst="rect">
            <a:avLst/>
          </a:prstGeom>
        </p:spPr>
      </p:pic>
      <p:pic>
        <p:nvPicPr>
          <p:cNvPr id="3" name="Picture 2">
            <a:extLst>
              <a:ext uri="{FF2B5EF4-FFF2-40B4-BE49-F238E27FC236}">
                <a16:creationId xmlns:a16="http://schemas.microsoft.com/office/drawing/2014/main" id="{4DC212D7-A3EA-4C01-AFCB-8E08325B9E9D}"/>
              </a:ext>
            </a:extLst>
          </p:cNvPr>
          <p:cNvPicPr>
            <a:picLocks noChangeAspect="1"/>
          </p:cNvPicPr>
          <p:nvPr/>
        </p:nvPicPr>
        <p:blipFill>
          <a:blip r:embed="rId4"/>
          <a:stretch>
            <a:fillRect/>
          </a:stretch>
        </p:blipFill>
        <p:spPr>
          <a:xfrm>
            <a:off x="361240" y="2743200"/>
            <a:ext cx="8153400" cy="3248431"/>
          </a:xfrm>
          <a:prstGeom prst="rect">
            <a:avLst/>
          </a:prstGeom>
        </p:spPr>
      </p:pic>
      <p:pic>
        <p:nvPicPr>
          <p:cNvPr id="9" name="Picture 8" descr="A logo for a company&#10;&#10;Description automatically generated">
            <a:extLst>
              <a:ext uri="{FF2B5EF4-FFF2-40B4-BE49-F238E27FC236}">
                <a16:creationId xmlns:a16="http://schemas.microsoft.com/office/drawing/2014/main" id="{42CACF58-7669-6FEB-C159-452F22388B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9764ECB-1B3E-4D38-85EF-48A708600CEC}" type="datetime5">
              <a:rPr lang="en-US" smtClean="0"/>
              <a:t>29-Jul-24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
        <p:nvSpPr>
          <p:cNvPr id="7" name="Title 1"/>
          <p:cNvSpPr txBox="1">
            <a:spLocks/>
          </p:cNvSpPr>
          <p:nvPr/>
        </p:nvSpPr>
        <p:spPr>
          <a:xfrm>
            <a:off x="1323535" y="9363"/>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000" dirty="0"/>
          </a:p>
          <a:p>
            <a:pPr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Old Question Papers(2017-2018)</a:t>
            </a:r>
          </a:p>
          <a:p>
            <a:pPr lvl="0" algn="ctr">
              <a:spcBef>
                <a:spcPct val="0"/>
              </a:spcBef>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Content Placeholder 1">
            <a:extLst>
              <a:ext uri="{FF2B5EF4-FFF2-40B4-BE49-F238E27FC236}">
                <a16:creationId xmlns:a16="http://schemas.microsoft.com/office/drawing/2014/main" id="{AC253C3F-A91B-457B-9509-EF7CC867A743}"/>
              </a:ext>
            </a:extLst>
          </p:cNvPr>
          <p:cNvPicPr>
            <a:picLocks noGrp="1" noChangeAspect="1"/>
          </p:cNvPicPr>
          <p:nvPr>
            <p:ph idx="1"/>
          </p:nvPr>
        </p:nvPicPr>
        <p:blipFill>
          <a:blip r:embed="rId3"/>
          <a:stretch>
            <a:fillRect/>
          </a:stretch>
        </p:blipFill>
        <p:spPr>
          <a:xfrm>
            <a:off x="4556125" y="1659136"/>
            <a:ext cx="184150" cy="75803"/>
          </a:xfrm>
          <a:prstGeom prst="rect">
            <a:avLst/>
          </a:prstGeom>
        </p:spPr>
      </p:pic>
      <p:pic>
        <p:nvPicPr>
          <p:cNvPr id="3" name="Picture 2">
            <a:extLst>
              <a:ext uri="{FF2B5EF4-FFF2-40B4-BE49-F238E27FC236}">
                <a16:creationId xmlns:a16="http://schemas.microsoft.com/office/drawing/2014/main" id="{C116E379-091F-407F-8B62-DD4B55E3D309}"/>
              </a:ext>
            </a:extLst>
          </p:cNvPr>
          <p:cNvPicPr>
            <a:picLocks noChangeAspect="1"/>
          </p:cNvPicPr>
          <p:nvPr/>
        </p:nvPicPr>
        <p:blipFill>
          <a:blip r:embed="rId3"/>
          <a:stretch>
            <a:fillRect/>
          </a:stretch>
        </p:blipFill>
        <p:spPr>
          <a:xfrm>
            <a:off x="228600" y="1295400"/>
            <a:ext cx="8839200" cy="4267200"/>
          </a:xfrm>
          <a:prstGeom prst="rect">
            <a:avLst/>
          </a:prstGeom>
        </p:spPr>
      </p:pic>
      <p:pic>
        <p:nvPicPr>
          <p:cNvPr id="9" name="Picture 8" descr="A logo for a company&#10;&#10;Description automatically generated">
            <a:extLst>
              <a:ext uri="{FF2B5EF4-FFF2-40B4-BE49-F238E27FC236}">
                <a16:creationId xmlns:a16="http://schemas.microsoft.com/office/drawing/2014/main" id="{3ED4294C-23B0-210A-D174-EDB242080F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32742769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C63445-C522-46DB-8597-4F9468BCA271}" type="datetime5">
              <a:rPr lang="en-US" smtClean="0"/>
              <a:t>29-Jul-24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Old Question Papers(2017-2018)</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Content Placeholder 1">
            <a:extLst>
              <a:ext uri="{FF2B5EF4-FFF2-40B4-BE49-F238E27FC236}">
                <a16:creationId xmlns:a16="http://schemas.microsoft.com/office/drawing/2014/main" id="{AC253C3F-A91B-457B-9509-EF7CC867A743}"/>
              </a:ext>
            </a:extLst>
          </p:cNvPr>
          <p:cNvPicPr>
            <a:picLocks noGrp="1" noChangeAspect="1"/>
          </p:cNvPicPr>
          <p:nvPr>
            <p:ph idx="1"/>
          </p:nvPr>
        </p:nvPicPr>
        <p:blipFill>
          <a:blip r:embed="rId3"/>
          <a:stretch>
            <a:fillRect/>
          </a:stretch>
        </p:blipFill>
        <p:spPr>
          <a:xfrm>
            <a:off x="4556125" y="1659136"/>
            <a:ext cx="184150" cy="75803"/>
          </a:xfrm>
          <a:prstGeom prst="rect">
            <a:avLst/>
          </a:prstGeom>
        </p:spPr>
      </p:pic>
      <p:pic>
        <p:nvPicPr>
          <p:cNvPr id="9" name="Content Placeholder 6">
            <a:extLst>
              <a:ext uri="{FF2B5EF4-FFF2-40B4-BE49-F238E27FC236}">
                <a16:creationId xmlns:a16="http://schemas.microsoft.com/office/drawing/2014/main" id="{7A7AF4D6-AD8B-4C0C-BCAD-A645EF105D82}"/>
              </a:ext>
            </a:extLst>
          </p:cNvPr>
          <p:cNvPicPr>
            <a:picLocks noChangeAspect="1"/>
          </p:cNvPicPr>
          <p:nvPr/>
        </p:nvPicPr>
        <p:blipFill>
          <a:blip r:embed="rId4"/>
          <a:stretch>
            <a:fillRect/>
          </a:stretch>
        </p:blipFill>
        <p:spPr>
          <a:xfrm>
            <a:off x="450166" y="1447800"/>
            <a:ext cx="8229600" cy="3962400"/>
          </a:xfrm>
          <a:prstGeom prst="rect">
            <a:avLst/>
          </a:prstGeom>
        </p:spPr>
      </p:pic>
      <p:pic>
        <p:nvPicPr>
          <p:cNvPr id="3" name="Picture 2" descr="A logo for a company&#10;&#10;Description automatically generated">
            <a:extLst>
              <a:ext uri="{FF2B5EF4-FFF2-40B4-BE49-F238E27FC236}">
                <a16:creationId xmlns:a16="http://schemas.microsoft.com/office/drawing/2014/main" id="{2FF9835F-54F2-6441-DC1F-D1B0A76B3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31702996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834748"/>
            <a:ext cx="8229600" cy="5261252"/>
          </a:xfrm>
        </p:spPr>
        <p:txBody>
          <a:bodyPr>
            <a:noAutofit/>
          </a:bodyPr>
          <a:lstStyle/>
          <a:p>
            <a:pPr>
              <a:buNone/>
            </a:pPr>
            <a:r>
              <a:rPr lang="en-US" sz="2200" dirty="0"/>
              <a:t>Q1 Differentiate between asymptotic notation O and Ω.      [CO1]</a:t>
            </a:r>
          </a:p>
          <a:p>
            <a:pPr>
              <a:buNone/>
            </a:pPr>
            <a:r>
              <a:rPr lang="en-US" sz="2200" dirty="0"/>
              <a:t>Q2 Use a recursion tree to give an asymptotically tight solution to the recurrence T(n) = T(αn) + T((1 - α)n) + </a:t>
            </a:r>
            <a:r>
              <a:rPr lang="en-US" sz="2200" dirty="0" err="1"/>
              <a:t>cn</a:t>
            </a:r>
            <a:r>
              <a:rPr lang="en-US" sz="2200" dirty="0"/>
              <a:t>, where α is a constant in the range 0 &lt;α&lt; 1 and  c&gt; 0 is also a constant.                    [CO1]</a:t>
            </a:r>
          </a:p>
          <a:p>
            <a:pPr>
              <a:buNone/>
            </a:pPr>
            <a:r>
              <a:rPr lang="en-US" sz="2200" dirty="0"/>
              <a:t>Q3 Find the time complexity of the recurrence relation</a:t>
            </a:r>
          </a:p>
          <a:p>
            <a:pPr>
              <a:buNone/>
            </a:pPr>
            <a:r>
              <a:rPr lang="en-US" sz="2200" dirty="0"/>
              <a:t>                   T(n)= n +T(n/10)+T(7n/5)                                          [CO1]</a:t>
            </a:r>
          </a:p>
          <a:p>
            <a:pPr>
              <a:buNone/>
            </a:pPr>
            <a:r>
              <a:rPr lang="en-US" sz="2200" dirty="0"/>
              <a:t>Q4  Compare Time Complexity with Space Complexity.         [CO1]</a:t>
            </a:r>
          </a:p>
          <a:p>
            <a:pPr>
              <a:buNone/>
            </a:pPr>
            <a:r>
              <a:rPr lang="en-US" sz="2200" dirty="0"/>
              <a:t>Q5 What are the characteristics of the algorithm?                  [CO1]</a:t>
            </a:r>
          </a:p>
          <a:p>
            <a:pPr>
              <a:buNone/>
            </a:pPr>
            <a:r>
              <a:rPr lang="en-US" sz="2200" dirty="0"/>
              <a:t>Q6 Show that the solution to T (n) = 2T (⌊n/2⌋ + 17) + n is O (n lg n).[CO1]</a:t>
            </a:r>
          </a:p>
          <a:p>
            <a:pPr>
              <a:buNone/>
            </a:pPr>
            <a:r>
              <a:rPr lang="en-US" sz="2200" dirty="0"/>
              <a:t>Q7 </a:t>
            </a:r>
            <a:r>
              <a:rPr lang="pt-BR" sz="2200" dirty="0"/>
              <a:t>Solve the recurrence: T (n) = 50 T (n/49) + log n!                        [CO1]</a:t>
            </a:r>
          </a:p>
          <a:p>
            <a:pPr>
              <a:buNone/>
            </a:pPr>
            <a:r>
              <a:rPr lang="en-US" sz="2200" dirty="0"/>
              <a:t>Q8 Solve the recurrence using recursion tree method:                    [CO1]</a:t>
            </a:r>
          </a:p>
          <a:p>
            <a:pPr>
              <a:buNone/>
            </a:pPr>
            <a:r>
              <a:rPr lang="pt-BR" sz="2200" dirty="0"/>
              <a:t>           T (n) = T (n/2) + T (n/4) + T (n/8) + n</a:t>
            </a:r>
            <a:endParaRPr lang="en-US" sz="2200" dirty="0"/>
          </a:p>
        </p:txBody>
      </p:sp>
      <p:sp>
        <p:nvSpPr>
          <p:cNvPr id="4" name="Date Placeholder 3"/>
          <p:cNvSpPr>
            <a:spLocks noGrp="1"/>
          </p:cNvSpPr>
          <p:nvPr>
            <p:ph type="dt" sz="half" idx="10"/>
          </p:nvPr>
        </p:nvSpPr>
        <p:spPr/>
        <p:txBody>
          <a:bodyPr/>
          <a:lstStyle/>
          <a:p>
            <a:fld id="{83FD8874-554E-47FC-89EB-ED0B8A7E93E4}" type="datetime5">
              <a:rPr lang="en-US" smtClean="0"/>
              <a:t>29-Jul-24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Expected Questions for University Exam </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9943A783-DB7A-539A-EE2D-13C645BC1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2">
            <a:extLst>
              <a:ext uri="{FF2B5EF4-FFF2-40B4-BE49-F238E27FC236}">
                <a16:creationId xmlns:a16="http://schemas.microsoft.com/office/drawing/2014/main" id="{B28C768C-7FD5-4029-B415-BD828399031A}"/>
              </a:ext>
            </a:extLst>
          </p:cNvPr>
          <p:cNvSpPr>
            <a:spLocks noGrp="1"/>
          </p:cNvSpPr>
          <p:nvPr>
            <p:ph idx="1"/>
          </p:nvPr>
        </p:nvSpPr>
        <p:spPr>
          <a:xfrm>
            <a:off x="533400" y="1143000"/>
            <a:ext cx="8229600" cy="4525963"/>
          </a:xfrm>
        </p:spPr>
        <p:txBody>
          <a:bodyPr>
            <a:normAutofit fontScale="92500"/>
          </a:bodyPr>
          <a:lstStyle/>
          <a:p>
            <a:pPr>
              <a:buFont typeface="Arial" panose="020B0604020202020204" pitchFamily="34" charset="0"/>
              <a:buNone/>
            </a:pPr>
            <a:r>
              <a:rPr lang="en-US" altLang="en-US" sz="2200" dirty="0"/>
              <a:t>Q9. Write an algorithm to sort the given array of dement using Quick-</a:t>
            </a:r>
          </a:p>
          <a:p>
            <a:pPr>
              <a:buFont typeface="Arial" panose="020B0604020202020204" pitchFamily="34" charset="0"/>
              <a:buNone/>
            </a:pPr>
            <a:r>
              <a:rPr lang="en-US" altLang="en-US" sz="2200" dirty="0"/>
              <a:t>          sort. Illustrate the operation of PARTITION procedure on the </a:t>
            </a:r>
          </a:p>
          <a:p>
            <a:pPr>
              <a:buFont typeface="Arial" panose="020B0604020202020204" pitchFamily="34" charset="0"/>
              <a:buNone/>
            </a:pPr>
            <a:r>
              <a:rPr lang="en-US" altLang="en-US" sz="2200" dirty="0"/>
              <a:t>          array = &lt; 2, 8, 7, 1, 3, 5, 6, 4 &gt; .                                                 [CO1]</a:t>
            </a:r>
          </a:p>
          <a:p>
            <a:pPr>
              <a:buFont typeface="Arial" panose="020B0604020202020204" pitchFamily="34" charset="0"/>
              <a:buNone/>
            </a:pPr>
            <a:r>
              <a:rPr lang="en-US" altLang="en-US" sz="2200" dirty="0"/>
              <a:t>Q10. Apply BUCKET SORT algorithm on the following array 0 ∙ 78, </a:t>
            </a:r>
          </a:p>
          <a:p>
            <a:pPr>
              <a:buFont typeface="Arial" panose="020B0604020202020204" pitchFamily="34" charset="0"/>
              <a:buNone/>
            </a:pPr>
            <a:r>
              <a:rPr lang="en-US" altLang="en-US" sz="2200" dirty="0"/>
              <a:t>         0 ∙ 17, 0 ∙ 39, 0 ∙ 26, 0 ∙ 72, 0 ∙ 94, 0 ∙ 21, 0 ∙ 21, 0 ∙ 12, 0 ∙ 23, 0 ∙ 68</a:t>
            </a:r>
          </a:p>
          <a:p>
            <a:pPr>
              <a:buFont typeface="Arial" panose="020B0604020202020204" pitchFamily="34" charset="0"/>
              <a:buNone/>
            </a:pPr>
            <a:r>
              <a:rPr lang="en-US" altLang="en-US" sz="2200" dirty="0"/>
              <a:t>									[CO1]</a:t>
            </a:r>
          </a:p>
          <a:p>
            <a:pPr>
              <a:buFont typeface="Arial" panose="020B0604020202020204" pitchFamily="34" charset="0"/>
              <a:buNone/>
            </a:pPr>
            <a:r>
              <a:rPr lang="en-US" altLang="en-US" sz="2200" dirty="0"/>
              <a:t>Q11. Why Counting sort is called stable sort.                                     [CO1]</a:t>
            </a:r>
          </a:p>
          <a:p>
            <a:pPr>
              <a:buFont typeface="Arial" panose="020B0604020202020204" pitchFamily="34" charset="0"/>
              <a:buNone/>
            </a:pPr>
            <a:r>
              <a:rPr lang="en-US" altLang="en-US" sz="2200" dirty="0"/>
              <a:t>Q12. Distinguish between Quick sort and Merge sort, and arrange the</a:t>
            </a:r>
          </a:p>
          <a:p>
            <a:pPr>
              <a:buFont typeface="Arial" panose="020B0604020202020204" pitchFamily="34" charset="0"/>
              <a:buNone/>
            </a:pPr>
            <a:r>
              <a:rPr lang="en-US" altLang="en-US" sz="2200" dirty="0"/>
              <a:t>          following numbers in increasing order using merge sort</a:t>
            </a:r>
          </a:p>
          <a:p>
            <a:pPr>
              <a:buFont typeface="Arial" panose="020B0604020202020204" pitchFamily="34" charset="0"/>
              <a:buNone/>
            </a:pPr>
            <a:r>
              <a:rPr lang="en-US" altLang="en-US" sz="2200" dirty="0"/>
              <a:t>          18, 29, 68, 32, 43, 37, 87, 24, 47, 50.                                         [CO1]</a:t>
            </a:r>
          </a:p>
          <a:p>
            <a:pPr>
              <a:buFont typeface="Arial" panose="020B0604020202020204" pitchFamily="34" charset="0"/>
              <a:buNone/>
            </a:pPr>
            <a:r>
              <a:rPr lang="en-US" altLang="en-US" sz="2200" dirty="0"/>
              <a:t>Q13. What is divide and conquer strategy and explain the binary</a:t>
            </a:r>
          </a:p>
          <a:p>
            <a:pPr>
              <a:buFont typeface="Arial" panose="020B0604020202020204" pitchFamily="34" charset="0"/>
              <a:buNone/>
            </a:pPr>
            <a:r>
              <a:rPr lang="en-US" altLang="en-US" sz="2200" dirty="0"/>
              <a:t>          search with suitable example.                                                   [CO1]</a:t>
            </a:r>
          </a:p>
        </p:txBody>
      </p:sp>
      <p:sp>
        <p:nvSpPr>
          <p:cNvPr id="4" name="Date Placeholder 3">
            <a:extLst>
              <a:ext uri="{FF2B5EF4-FFF2-40B4-BE49-F238E27FC236}">
                <a16:creationId xmlns:a16="http://schemas.microsoft.com/office/drawing/2014/main" id="{D5F26638-6800-483B-8E01-3D647AC3DC01}"/>
              </a:ext>
            </a:extLst>
          </p:cNvPr>
          <p:cNvSpPr>
            <a:spLocks noGrp="1"/>
          </p:cNvSpPr>
          <p:nvPr>
            <p:ph type="dt" sz="quarter" idx="10"/>
          </p:nvPr>
        </p:nvSpPr>
        <p:spPr/>
        <p:txBody>
          <a:bodyPr/>
          <a:lstStyle/>
          <a:p>
            <a:pPr>
              <a:defRPr/>
            </a:pPr>
            <a:fld id="{2844B789-671F-46BF-BA58-F94ED8105D84}" type="datetime5">
              <a:rPr lang="en-US" smtClean="0"/>
              <a:t>29-Jul-24</a:t>
            </a:fld>
            <a:endParaRPr lang="en-US"/>
          </a:p>
        </p:txBody>
      </p:sp>
      <p:sp>
        <p:nvSpPr>
          <p:cNvPr id="5" name="Footer Placeholder 4">
            <a:extLst>
              <a:ext uri="{FF2B5EF4-FFF2-40B4-BE49-F238E27FC236}">
                <a16:creationId xmlns:a16="http://schemas.microsoft.com/office/drawing/2014/main" id="{DDEC3B6F-DBBE-47B9-997F-5117BA435B17}"/>
              </a:ext>
            </a:extLst>
          </p:cNvPr>
          <p:cNvSpPr>
            <a:spLocks noGrp="1"/>
          </p:cNvSpPr>
          <p:nvPr>
            <p:ph type="ftr" sz="quarter" idx="11"/>
          </p:nvPr>
        </p:nvSpPr>
        <p:spPr>
          <a:xfrm>
            <a:off x="2209800" y="6356350"/>
            <a:ext cx="55626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01EB12FB-A178-4B61-9C1D-2FA3BF96BC8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4551019-AAAC-4390-82CB-0F7E1431FB75}" type="slidenum">
              <a:rPr lang="en-US" altLang="en-US">
                <a:solidFill>
                  <a:srgbClr val="898989"/>
                </a:solidFill>
                <a:latin typeface="Calibri" panose="020F0502020204030204" pitchFamily="34" charset="0"/>
              </a:rPr>
              <a:pPr eaLnBrk="1" hangingPunct="1"/>
              <a:t>116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3788ABF-AED8-4695-8B55-B4A7E895F492}"/>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Expected Questions for University Exam </a:t>
            </a:r>
          </a:p>
        </p:txBody>
      </p:sp>
      <p:pic>
        <p:nvPicPr>
          <p:cNvPr id="43015" name="Picture 2" descr="E:\NIET\Project\xLogo11.png.pagespeed.ic.pydHLuCQEZ.png">
            <a:extLst>
              <a:ext uri="{FF2B5EF4-FFF2-40B4-BE49-F238E27FC236}">
                <a16:creationId xmlns:a16="http://schemas.microsoft.com/office/drawing/2014/main" id="{6642815E-BBF2-44AC-AABE-E67427968D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A logo for a company&#10;&#10;Description automatically generated">
            <a:extLst>
              <a:ext uri="{FF2B5EF4-FFF2-40B4-BE49-F238E27FC236}">
                <a16:creationId xmlns:a16="http://schemas.microsoft.com/office/drawing/2014/main" id="{8FFB6D46-8FF3-7BC2-BBB2-4F6E1F0BE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AA82AF4-2325-4E1C-9C73-75B59D7B90E5}" type="datetime5">
              <a:rPr lang="en-US" smtClean="0"/>
              <a:t>29-Jul-24</a:t>
            </a:fld>
            <a:endParaRPr lang="en-US"/>
          </a:p>
        </p:txBody>
      </p:sp>
      <p:sp>
        <p:nvSpPr>
          <p:cNvPr id="5" name="Footer Placeholder 4"/>
          <p:cNvSpPr>
            <a:spLocks noGrp="1"/>
          </p:cNvSpPr>
          <p:nvPr>
            <p:ph type="ftr" sz="quarter" idx="11"/>
          </p:nvPr>
        </p:nvSpPr>
        <p:spPr>
          <a:xfrm>
            <a:off x="2514600" y="6356350"/>
            <a:ext cx="51816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Recap</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Of Unit </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Rectangle 8"/>
          <p:cNvSpPr/>
          <p:nvPr/>
        </p:nvSpPr>
        <p:spPr>
          <a:xfrm>
            <a:off x="304800" y="1371600"/>
            <a:ext cx="8382000" cy="3416320"/>
          </a:xfrm>
          <a:prstGeom prst="rect">
            <a:avLst/>
          </a:prstGeom>
        </p:spPr>
        <p:txBody>
          <a:bodyPr wrap="square">
            <a:spAutoFit/>
          </a:bodyPr>
          <a:lstStyle/>
          <a:p>
            <a:pPr algn="just"/>
            <a:r>
              <a:rPr lang="en-US" sz="2200" dirty="0"/>
              <a:t> </a:t>
            </a:r>
            <a:r>
              <a:rPr lang="en-US" sz="2200" dirty="0">
                <a:latin typeface="Times New Roman" panose="02020603050405020304" pitchFamily="18" charset="0"/>
                <a:cs typeface="Times New Roman" panose="02020603050405020304" pitchFamily="18" charset="0"/>
              </a:rPr>
              <a:t>This is an introductory chapter of Design &amp; Analysis of Algorithm covering the concept, importance and characteristics of algorithms. The complexity and its calculation has  been explained. Further, recursion and different methodologies to solve them have also been provided.</a:t>
            </a:r>
          </a:p>
          <a:p>
            <a:pPr algn="just"/>
            <a:r>
              <a:rPr lang="en-US" sz="2200" dirty="0">
                <a:latin typeface="Times New Roman" panose="02020603050405020304" pitchFamily="18" charset="0"/>
                <a:cs typeface="Times New Roman" panose="02020603050405020304" pitchFamily="18" charset="0"/>
              </a:rPr>
              <a:t>In other part of unit different sorting algorithm – Insertion, Heap sort, Quick sort, bucket sort, Radix Sort and Counting sort have been discussed along with their complexities.  </a:t>
            </a:r>
          </a:p>
          <a:p>
            <a:pPr algn="just"/>
            <a:r>
              <a:rPr lang="en-US" sz="2200" dirty="0"/>
              <a:t>.</a:t>
            </a:r>
          </a:p>
          <a:p>
            <a:pPr algn="just">
              <a:buFont typeface="Arial" pitchFamily="34" charset="0"/>
              <a:buChar char="•"/>
            </a:pPr>
            <a:endParaRPr lang="en-US" sz="2200" dirty="0"/>
          </a:p>
          <a:p>
            <a:pPr>
              <a:buFont typeface="Arial" pitchFamily="34" charset="0"/>
              <a:buChar char="•"/>
            </a:pPr>
            <a:endParaRPr lang="en-US" dirty="0"/>
          </a:p>
        </p:txBody>
      </p:sp>
      <p:pic>
        <p:nvPicPr>
          <p:cNvPr id="2" name="Picture 1" descr="A logo for a company&#10;&#10;Description automatically generated">
            <a:extLst>
              <a:ext uri="{FF2B5EF4-FFF2-40B4-BE49-F238E27FC236}">
                <a16:creationId xmlns:a16="http://schemas.microsoft.com/office/drawing/2014/main" id="{99919A5E-0E2C-7C5E-A5BD-7FED6C776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CCCFA1D-ADF8-416B-B9E2-EED3CC19A14F}" type="datetime5">
              <a:rPr lang="en-US" smtClean="0"/>
              <a:t>29-Jul-24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Content Placeholder 8"/>
          <p:cNvSpPr>
            <a:spLocks noGrp="1"/>
          </p:cNvSpPr>
          <p:nvPr>
            <p:ph idx="1"/>
          </p:nvPr>
        </p:nvSpPr>
        <p:spPr>
          <a:xfrm>
            <a:off x="2559423" y="1143000"/>
            <a:ext cx="4177554" cy="1107996"/>
          </a:xfrm>
          <a:prstGeom prst="rect">
            <a:avLst/>
          </a:prstGeom>
          <a:noFill/>
        </p:spPr>
        <p:txBody>
          <a:bodyPr wrap="none" lIns="91440" tIns="45720" rIns="91440" bIns="45720">
            <a:spAutoFit/>
          </a:bodyPr>
          <a:lstStyle/>
          <a:p>
            <a:pPr algn="ctr">
              <a:buNone/>
            </a:pPr>
            <a:r>
              <a:rPr lang="en-US" sz="6600" b="1" dirty="0">
                <a:ln w="10541" cmpd="sng">
                  <a:solidFill>
                    <a:schemeClr val="accent1">
                      <a:shade val="88000"/>
                      <a:satMod val="110000"/>
                    </a:schemeClr>
                  </a:solidFill>
                  <a:prstDash val="solid"/>
                </a:ln>
                <a:solidFill>
                  <a:srgbClr val="FF6699"/>
                </a:solidFill>
              </a:rPr>
              <a:t>Thank You</a:t>
            </a:r>
          </a:p>
        </p:txBody>
      </p:sp>
      <p:pic>
        <p:nvPicPr>
          <p:cNvPr id="2" name="Picture 1" descr="A logo for a company&#10;&#10;Description automatically generated">
            <a:extLst>
              <a:ext uri="{FF2B5EF4-FFF2-40B4-BE49-F238E27FC236}">
                <a16:creationId xmlns:a16="http://schemas.microsoft.com/office/drawing/2014/main" id="{BB97CE66-927F-15DA-F7DC-0AEEAEADF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3598416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Date Placeholder 3">
            <a:extLst>
              <a:ext uri="{FF2B5EF4-FFF2-40B4-BE49-F238E27FC236}">
                <a16:creationId xmlns:a16="http://schemas.microsoft.com/office/drawing/2014/main" id="{F07DA384-37D6-4169-B171-F551AFB58F28}"/>
              </a:ext>
            </a:extLst>
          </p:cNvPr>
          <p:cNvSpPr>
            <a:spLocks noGrp="1"/>
          </p:cNvSpPr>
          <p:nvPr>
            <p:ph type="dt" sz="quarter" idx="11"/>
          </p:nvPr>
        </p:nvSpPr>
        <p:spPr>
          <a:xfrm flipH="1">
            <a:off x="609600" y="6356350"/>
            <a:ext cx="1371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fld id="{4D8037A9-2A1B-453A-AD74-8FF94ED4EF22}" type="datetime5">
              <a:rPr lang="en-US" altLang="en-US" sz="1200" smtClean="0">
                <a:solidFill>
                  <a:srgbClr val="888888"/>
                </a:solidFill>
                <a:latin typeface="Calibri" panose="020F0502020204030204" pitchFamily="34" charset="0"/>
                <a:sym typeface="Calibri" panose="020F0502020204030204" pitchFamily="34" charset="0"/>
              </a:rPr>
              <a:t>29-Jul-24</a:t>
            </a:fld>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id="{CB647E03-879D-4188-B9F7-4A741850D4F7}"/>
              </a:ext>
            </a:extLst>
          </p:cNvPr>
          <p:cNvSpPr txBox="1">
            <a:spLocks/>
          </p:cNvSpPr>
          <p:nvPr/>
        </p:nvSpPr>
        <p:spPr>
          <a:xfrm>
            <a:off x="1371600" y="0"/>
            <a:ext cx="7543800" cy="930275"/>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2800" b="1" dirty="0">
                <a:latin typeface="Calibri" panose="020F0502020204030204" pitchFamily="34" charset="0"/>
                <a:ea typeface="Calibri" panose="020F0502020204030204" pitchFamily="34" charset="0"/>
                <a:cs typeface="Calibri" panose="020F0502020204030204" pitchFamily="34" charset="0"/>
                <a:sym typeface="Arial" charset="0"/>
              </a:rPr>
              <a:t>End Semester Question Paper Template </a:t>
            </a:r>
            <a:endParaRPr lang="en-US" sz="2800" b="1" dirty="0">
              <a:latin typeface="Calibri" panose="020F0502020204030204" pitchFamily="34" charset="0"/>
              <a:ea typeface="Calibri" panose="020F0502020204030204" pitchFamily="34" charset="0"/>
              <a:cs typeface="Calibri" panose="020F0502020204030204" pitchFamily="34" charset="0"/>
              <a:sym typeface="Arial" charset="0"/>
            </a:endParaRPr>
          </a:p>
        </p:txBody>
      </p:sp>
      <p:sp>
        <p:nvSpPr>
          <p:cNvPr id="53253" name="Rectangle 2">
            <a:extLst>
              <a:ext uri="{FF2B5EF4-FFF2-40B4-BE49-F238E27FC236}">
                <a16:creationId xmlns:a16="http://schemas.microsoft.com/office/drawing/2014/main" id="{81D28AA1-B034-491D-9D7C-81CF11EE533B}"/>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r>
              <a:rPr lang="en-US" altLang="en-US"/>
            </a:br>
            <a:endParaRPr lang="en-US" altLang="en-US"/>
          </a:p>
          <a:p>
            <a:pPr eaLnBrk="1" hangingPunct="1"/>
            <a:endParaRPr lang="en-US" altLang="en-US"/>
          </a:p>
        </p:txBody>
      </p:sp>
      <p:sp>
        <p:nvSpPr>
          <p:cNvPr id="2" name="Content Placeholder 1">
            <a:extLst>
              <a:ext uri="{FF2B5EF4-FFF2-40B4-BE49-F238E27FC236}">
                <a16:creationId xmlns:a16="http://schemas.microsoft.com/office/drawing/2014/main" id="{8222434C-AD44-4A72-A6D6-FCA4D781430A}"/>
              </a:ext>
            </a:extLst>
          </p:cNvPr>
          <p:cNvSpPr>
            <a:spLocks noGrp="1"/>
          </p:cNvSpPr>
          <p:nvPr>
            <p:ph idx="1"/>
          </p:nvPr>
        </p:nvSpPr>
        <p:spPr>
          <a:xfrm>
            <a:off x="457200" y="1225550"/>
            <a:ext cx="8229600" cy="4754563"/>
          </a:xfrm>
        </p:spPr>
        <p:txBody>
          <a:bodyPr/>
          <a:lstStyle/>
          <a:p>
            <a:pPr marL="0" indent="0" algn="ctr">
              <a:buFont typeface="Arial" panose="020B0604020202020204" pitchFamily="34" charset="0"/>
              <a:buNone/>
              <a:defRPr/>
            </a:pPr>
            <a:r>
              <a:rPr lang="en-IN" sz="2000" dirty="0">
                <a:sym typeface="Arial" charset="0"/>
              </a:rPr>
              <a:t>B TECH </a:t>
            </a:r>
          </a:p>
          <a:p>
            <a:pPr marL="0" indent="0" algn="ctr">
              <a:buFont typeface="Arial" panose="020B0604020202020204" pitchFamily="34" charset="0"/>
              <a:buNone/>
              <a:defRPr/>
            </a:pPr>
            <a:r>
              <a:rPr lang="en-IN" sz="2000" dirty="0">
                <a:sym typeface="Arial" charset="0"/>
              </a:rPr>
              <a:t>(SEM-V) THEORY EXAMINATION 20__-20__</a:t>
            </a:r>
          </a:p>
          <a:p>
            <a:pPr marL="0" indent="0" algn="ctr">
              <a:buFont typeface="Arial" panose="020B0604020202020204" pitchFamily="34" charset="0"/>
              <a:buNone/>
              <a:defRPr/>
            </a:pPr>
            <a:r>
              <a:rPr lang="en-IN" sz="2000" dirty="0">
                <a:sym typeface="Arial" charset="0"/>
              </a:rPr>
              <a:t>DESIGN AND ANALYSIS OF ALGORITHMS</a:t>
            </a:r>
          </a:p>
          <a:p>
            <a:pPr marL="0" indent="0">
              <a:buFont typeface="Arial" panose="020B0604020202020204" pitchFamily="34" charset="0"/>
              <a:buNone/>
              <a:defRPr/>
            </a:pPr>
            <a:r>
              <a:rPr lang="en-IN" sz="2000" b="1" dirty="0">
                <a:sym typeface="Arial" charset="0"/>
              </a:rPr>
              <a:t>Time: 3 Hours                                                                                    Total Marks: 100 </a:t>
            </a:r>
          </a:p>
          <a:p>
            <a:pPr marL="0" indent="0" algn="just">
              <a:buFont typeface="Arial" panose="020B0604020202020204" pitchFamily="34" charset="0"/>
              <a:buNone/>
              <a:defRPr/>
            </a:pPr>
            <a:r>
              <a:rPr lang="en-IN" sz="2000" b="1" i="1" dirty="0">
                <a:sym typeface="Arial" charset="0"/>
              </a:rPr>
              <a:t>Note: 1. Attempt all Sections. If require any missing data; then choose suitably.</a:t>
            </a:r>
          </a:p>
          <a:p>
            <a:pPr marL="0" indent="0" algn="ctr">
              <a:buFont typeface="Arial" panose="020B0604020202020204" pitchFamily="34" charset="0"/>
              <a:buNone/>
              <a:defRPr/>
            </a:pPr>
            <a:r>
              <a:rPr lang="en-IN" sz="2000" b="1" dirty="0">
                <a:sym typeface="Arial" charset="0"/>
              </a:rPr>
              <a:t>SECTION A </a:t>
            </a:r>
          </a:p>
          <a:p>
            <a:pPr indent="-457200">
              <a:buFont typeface="Arial" panose="020B0604020202020204" pitchFamily="34" charset="0"/>
              <a:buAutoNum type="arabicPeriod"/>
              <a:defRPr/>
            </a:pPr>
            <a:r>
              <a:rPr lang="en-IN" sz="2000" b="1" dirty="0">
                <a:sym typeface="Arial" charset="0"/>
              </a:rPr>
              <a:t>Attempt all questions in brief.                                                        2 x 10 = 20</a:t>
            </a:r>
          </a:p>
          <a:p>
            <a:pPr marL="0" indent="0">
              <a:buFont typeface="Arial" panose="020B0604020202020204" pitchFamily="34" charset="0"/>
              <a:buNone/>
              <a:defRPr/>
            </a:pPr>
            <a:endParaRPr lang="en-IN" sz="2000" b="1" i="1" dirty="0">
              <a:sym typeface="Arial" charset="0"/>
            </a:endParaRPr>
          </a:p>
        </p:txBody>
      </p:sp>
      <p:graphicFrame>
        <p:nvGraphicFramePr>
          <p:cNvPr id="3" name="Table 2">
            <a:extLst>
              <a:ext uri="{FF2B5EF4-FFF2-40B4-BE49-F238E27FC236}">
                <a16:creationId xmlns:a16="http://schemas.microsoft.com/office/drawing/2014/main" id="{6EE6E332-3563-4688-A211-4CE181CFE2C2}"/>
              </a:ext>
            </a:extLst>
          </p:cNvPr>
          <p:cNvGraphicFramePr>
            <a:graphicFrameLocks noGrp="1"/>
          </p:cNvGraphicFramePr>
          <p:nvPr/>
        </p:nvGraphicFramePr>
        <p:xfrm>
          <a:off x="609600" y="4114800"/>
          <a:ext cx="7924800" cy="18288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55847">
                <a:tc>
                  <a:txBody>
                    <a:bodyPr/>
                    <a:lstStyle/>
                    <a:p>
                      <a:r>
                        <a:rPr lang="en-IN" dirty="0" err="1">
                          <a:solidFill>
                            <a:schemeClr val="tx1"/>
                          </a:solidFill>
                        </a:rPr>
                        <a:t>Q.No</a:t>
                      </a:r>
                      <a:r>
                        <a:rPr lang="en-IN"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Question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rPr>
                        <a:t>Marks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5847">
                <a:tc>
                  <a:txBody>
                    <a:bodyPr/>
                    <a:lstStyle/>
                    <a:p>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55847">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55847">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55847">
                <a:tc>
                  <a:txBody>
                    <a:bodyPr/>
                    <a:lstStyle/>
                    <a:p>
                      <a:r>
                        <a:rPr lang="en-IN"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53287" name="Footer Placeholder 11">
            <a:extLst>
              <a:ext uri="{FF2B5EF4-FFF2-40B4-BE49-F238E27FC236}">
                <a16:creationId xmlns:a16="http://schemas.microsoft.com/office/drawing/2014/main" id="{60EB482F-3255-4322-ADE7-B556E8FD0605}"/>
              </a:ext>
            </a:extLst>
          </p:cNvPr>
          <p:cNvSpPr>
            <a:spLocks noGrp="1"/>
          </p:cNvSpPr>
          <p:nvPr>
            <p:ph type="ftr" sz="quarter" idx="12"/>
          </p:nvPr>
        </p:nvSpPr>
        <p:spPr>
          <a:xfrm>
            <a:off x="2349500" y="6384925"/>
            <a:ext cx="4508500" cy="336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pl-PL" altLang="en-US" sz="1200">
                <a:solidFill>
                  <a:srgbClr val="888888"/>
                </a:solidFill>
                <a:latin typeface="Calibri" panose="020F0502020204030204" pitchFamily="34" charset="0"/>
                <a:sym typeface="Calibri" panose="020F0502020204030204" pitchFamily="34" charset="0"/>
              </a:rPr>
              <a:t>Ms.Anamika Chaudhary              DAA                Unit I</a:t>
            </a: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3288" name="Slide Number Placeholder 12">
            <a:extLst>
              <a:ext uri="{FF2B5EF4-FFF2-40B4-BE49-F238E27FC236}">
                <a16:creationId xmlns:a16="http://schemas.microsoft.com/office/drawing/2014/main" id="{286F4104-4FCD-4E25-A149-B64C3FFC358D}"/>
              </a:ext>
            </a:extLst>
          </p:cNvPr>
          <p:cNvSpPr>
            <a:spLocks noGrp="1"/>
          </p:cNvSpPr>
          <p:nvPr>
            <p:ph type="sldNum" sz="quarter" idx="4294967295"/>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12</a:t>
            </a:fld>
            <a:endParaRPr lang="en-US" altLang="en-US" sz="1200">
              <a:solidFill>
                <a:srgbClr val="888888"/>
              </a:solidFill>
              <a:latin typeface="Calibri" panose="020F0502020204030204" pitchFamily="34" charset="0"/>
              <a:sym typeface="Calibri" panose="020F0502020204030204" pitchFamily="34" charset="0"/>
            </a:endParaRPr>
          </a:p>
        </p:txBody>
      </p:sp>
      <p:pic>
        <p:nvPicPr>
          <p:cNvPr id="10" name="Picture 9">
            <a:extLst>
              <a:ext uri="{FF2B5EF4-FFF2-40B4-BE49-F238E27FC236}">
                <a16:creationId xmlns:a16="http://schemas.microsoft.com/office/drawing/2014/main" id="{C2336DCB-2E2B-4BD9-8F82-78F9054D3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773844"/>
          </a:xfrm>
          <a:prstGeom prst="rect">
            <a:avLst/>
          </a:prstGeom>
        </p:spPr>
      </p:pic>
      <p:pic>
        <p:nvPicPr>
          <p:cNvPr id="4" name="Picture 3" descr="A logo for a company&#10;&#10;Description automatically generated">
            <a:extLst>
              <a:ext uri="{FF2B5EF4-FFF2-40B4-BE49-F238E27FC236}">
                <a16:creationId xmlns:a16="http://schemas.microsoft.com/office/drawing/2014/main" id="{F415E84E-BA7F-BB91-EEA9-67760EAD99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2981493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Date Placeholder 3">
            <a:extLst>
              <a:ext uri="{FF2B5EF4-FFF2-40B4-BE49-F238E27FC236}">
                <a16:creationId xmlns:a16="http://schemas.microsoft.com/office/drawing/2014/main" id="{1583C611-A80D-43ED-8102-CB220BA542E2}"/>
              </a:ext>
            </a:extLst>
          </p:cNvPr>
          <p:cNvSpPr>
            <a:spLocks noGrp="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fld id="{05DDA3A9-C710-4C41-B33C-C29595B74AC6}" type="datetime5">
              <a:rPr lang="en-US" altLang="en-US" sz="1200" smtClean="0">
                <a:solidFill>
                  <a:srgbClr val="888888"/>
                </a:solidFill>
                <a:latin typeface="Calibri" panose="020F0502020204030204" pitchFamily="34" charset="0"/>
                <a:sym typeface="Calibri" panose="020F0502020204030204" pitchFamily="34" charset="0"/>
              </a:rPr>
              <a:t>29-Jul-24</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id="{DF84A163-333C-46E8-8954-FD528A9C5648}"/>
              </a:ext>
            </a:extLst>
          </p:cNvPr>
          <p:cNvSpPr txBox="1">
            <a:spLocks/>
          </p:cNvSpPr>
          <p:nvPr/>
        </p:nvSpPr>
        <p:spPr>
          <a:xfrm>
            <a:off x="1371600" y="0"/>
            <a:ext cx="7543800" cy="1039813"/>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2800" b="1" dirty="0">
                <a:latin typeface="Calibri" panose="020F0502020204030204" pitchFamily="34" charset="0"/>
                <a:ea typeface="Calibri" panose="020F0502020204030204" pitchFamily="34" charset="0"/>
                <a:cs typeface="Calibri" panose="020F0502020204030204" pitchFamily="34" charset="0"/>
                <a:sym typeface="Arial" charset="0"/>
              </a:rPr>
              <a:t>End Semester Question Paper Templates </a:t>
            </a:r>
            <a:endParaRPr lang="en-US" sz="2800" b="1" dirty="0">
              <a:latin typeface="Calibri" panose="020F0502020204030204" pitchFamily="34" charset="0"/>
              <a:ea typeface="Calibri" panose="020F0502020204030204" pitchFamily="34" charset="0"/>
              <a:cs typeface="Calibri" panose="020F0502020204030204" pitchFamily="34" charset="0"/>
              <a:sym typeface="Arial" charset="0"/>
            </a:endParaRPr>
          </a:p>
        </p:txBody>
      </p:sp>
      <p:sp>
        <p:nvSpPr>
          <p:cNvPr id="54277" name="Rectangle 2">
            <a:extLst>
              <a:ext uri="{FF2B5EF4-FFF2-40B4-BE49-F238E27FC236}">
                <a16:creationId xmlns:a16="http://schemas.microsoft.com/office/drawing/2014/main" id="{3A045F03-F311-4777-895A-D2C18E4EA0F3}"/>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r>
              <a:rPr lang="en-US" altLang="en-US"/>
            </a:br>
            <a:endParaRPr lang="en-US" altLang="en-US"/>
          </a:p>
          <a:p>
            <a:pPr eaLnBrk="1" hangingPunct="1"/>
            <a:endParaRPr lang="en-US" altLang="en-US"/>
          </a:p>
        </p:txBody>
      </p:sp>
      <p:sp>
        <p:nvSpPr>
          <p:cNvPr id="54278" name="Content Placeholder 1">
            <a:extLst>
              <a:ext uri="{FF2B5EF4-FFF2-40B4-BE49-F238E27FC236}">
                <a16:creationId xmlns:a16="http://schemas.microsoft.com/office/drawing/2014/main" id="{597B8432-DFF0-4DDA-84BD-CD565D4BFC2B}"/>
              </a:ext>
            </a:extLst>
          </p:cNvPr>
          <p:cNvSpPr txBox="1">
            <a:spLocks noGrp="1"/>
          </p:cNvSpPr>
          <p:nvPr>
            <p:ph idx="1"/>
          </p:nvPr>
        </p:nvSpPr>
        <p:spPr>
          <a:xfrm>
            <a:off x="457200" y="1225550"/>
            <a:ext cx="8229600" cy="4754563"/>
          </a:xfrm>
        </p:spPr>
        <p:txBody>
          <a:bodyPr/>
          <a:lstStyle/>
          <a:p>
            <a:pPr marL="0" indent="0" algn="ctr">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SECTION B </a:t>
            </a: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2. Attempt any three of the following:                               3 x 10 = 30</a:t>
            </a: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lgn="ctr">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 SECTION C</a:t>
            </a: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3. Attempt any one part of the following:                          1 x 10 = 10    </a:t>
            </a:r>
            <a:endParaRPr lang="en-IN" altLang="en-US" sz="2000" b="1" i="1">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D8A6D9-09A0-45D8-BC21-C175B99CE0F0}"/>
              </a:ext>
            </a:extLst>
          </p:cNvPr>
          <p:cNvGraphicFramePr>
            <a:graphicFrameLocks noGrp="1"/>
          </p:cNvGraphicFramePr>
          <p:nvPr/>
        </p:nvGraphicFramePr>
        <p:xfrm>
          <a:off x="835025" y="2365375"/>
          <a:ext cx="7839075" cy="2103120"/>
        </p:xfrm>
        <a:graphic>
          <a:graphicData uri="http://schemas.openxmlformats.org/drawingml/2006/table">
            <a:tbl>
              <a:tblPr firstRow="1" bandRow="1">
                <a:tableStyleId>{5C22544A-7EE6-4342-B048-85BDC9FD1C3A}</a:tableStyleId>
              </a:tblPr>
              <a:tblGrid>
                <a:gridCol w="904509">
                  <a:extLst>
                    <a:ext uri="{9D8B030D-6E8A-4147-A177-3AD203B41FA5}">
                      <a16:colId xmlns:a16="http://schemas.microsoft.com/office/drawing/2014/main" val="20000"/>
                    </a:ext>
                  </a:extLst>
                </a:gridCol>
                <a:gridCol w="5276300">
                  <a:extLst>
                    <a:ext uri="{9D8B030D-6E8A-4147-A177-3AD203B41FA5}">
                      <a16:colId xmlns:a16="http://schemas.microsoft.com/office/drawing/2014/main" val="20001"/>
                    </a:ext>
                  </a:extLst>
                </a:gridCol>
                <a:gridCol w="829133">
                  <a:extLst>
                    <a:ext uri="{9D8B030D-6E8A-4147-A177-3AD203B41FA5}">
                      <a16:colId xmlns:a16="http://schemas.microsoft.com/office/drawing/2014/main" val="20002"/>
                    </a:ext>
                  </a:extLst>
                </a:gridCol>
                <a:gridCol w="829133">
                  <a:extLst>
                    <a:ext uri="{9D8B030D-6E8A-4147-A177-3AD203B41FA5}">
                      <a16:colId xmlns:a16="http://schemas.microsoft.com/office/drawing/2014/main" val="20003"/>
                    </a:ext>
                  </a:extLst>
                </a:gridCol>
              </a:tblGrid>
              <a:tr h="273794">
                <a:tc>
                  <a:txBody>
                    <a:bodyPr/>
                    <a:lstStyle/>
                    <a:p>
                      <a:r>
                        <a:rPr lang="en-IN" dirty="0" err="1">
                          <a:solidFill>
                            <a:schemeClr val="tx1"/>
                          </a:solidFill>
                        </a:rPr>
                        <a:t>Q.No</a:t>
                      </a:r>
                      <a:r>
                        <a:rPr lang="en-IN" dirty="0">
                          <a:solidFill>
                            <a:schemeClr val="tx1"/>
                          </a:solidFill>
                        </a:rPr>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Question </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rPr>
                        <a:t>Marks </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CO</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3794">
                <a:tc>
                  <a:txBody>
                    <a:bodyPr/>
                    <a:lstStyle/>
                    <a:p>
                      <a:r>
                        <a:rPr lang="en-IN" dirty="0"/>
                        <a:t>1</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3794">
                <a:tc>
                  <a:txBody>
                    <a:bodyPr/>
                    <a:lstStyle/>
                    <a:p>
                      <a:r>
                        <a:rPr lang="en-IN" dirty="0"/>
                        <a:t>2</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3794">
                <a:tc>
                  <a:txBody>
                    <a:bodyPr/>
                    <a:lstStyle/>
                    <a:p>
                      <a:r>
                        <a:rPr lang="en-IN" dirty="0"/>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73794">
                <a:tc>
                  <a:txBody>
                    <a:bodyPr/>
                    <a:lstStyle/>
                    <a:p>
                      <a:r>
                        <a:rPr lang="en-IN" dirty="0"/>
                        <a:t>5</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0" name="Table 9">
            <a:extLst>
              <a:ext uri="{FF2B5EF4-FFF2-40B4-BE49-F238E27FC236}">
                <a16:creationId xmlns:a16="http://schemas.microsoft.com/office/drawing/2014/main" id="{E72EFC8D-CA57-40F5-AD3E-D559506685CE}"/>
              </a:ext>
            </a:extLst>
          </p:cNvPr>
          <p:cNvGraphicFramePr>
            <a:graphicFrameLocks noGrp="1"/>
          </p:cNvGraphicFramePr>
          <p:nvPr/>
        </p:nvGraphicFramePr>
        <p:xfrm>
          <a:off x="928688" y="4960669"/>
          <a:ext cx="7986712" cy="1387475"/>
        </p:xfrm>
        <a:graphic>
          <a:graphicData uri="http://schemas.openxmlformats.org/drawingml/2006/table">
            <a:tbl>
              <a:tblPr firstRow="1" bandRow="1">
                <a:tableStyleId>{5C22544A-7EE6-4342-B048-85BDC9FD1C3A}</a:tableStyleId>
              </a:tblPr>
              <a:tblGrid>
                <a:gridCol w="921544">
                  <a:extLst>
                    <a:ext uri="{9D8B030D-6E8A-4147-A177-3AD203B41FA5}">
                      <a16:colId xmlns:a16="http://schemas.microsoft.com/office/drawing/2014/main" val="20000"/>
                    </a:ext>
                  </a:extLst>
                </a:gridCol>
                <a:gridCol w="5375672">
                  <a:extLst>
                    <a:ext uri="{9D8B030D-6E8A-4147-A177-3AD203B41FA5}">
                      <a16:colId xmlns:a16="http://schemas.microsoft.com/office/drawing/2014/main" val="20001"/>
                    </a:ext>
                  </a:extLst>
                </a:gridCol>
                <a:gridCol w="844748">
                  <a:extLst>
                    <a:ext uri="{9D8B030D-6E8A-4147-A177-3AD203B41FA5}">
                      <a16:colId xmlns:a16="http://schemas.microsoft.com/office/drawing/2014/main" val="20002"/>
                    </a:ext>
                  </a:extLst>
                </a:gridCol>
                <a:gridCol w="844748">
                  <a:extLst>
                    <a:ext uri="{9D8B030D-6E8A-4147-A177-3AD203B41FA5}">
                      <a16:colId xmlns:a16="http://schemas.microsoft.com/office/drawing/2014/main" val="20003"/>
                    </a:ext>
                  </a:extLst>
                </a:gridCol>
              </a:tblGrid>
              <a:tr h="647521">
                <a:tc>
                  <a:txBody>
                    <a:bodyPr/>
                    <a:lstStyle/>
                    <a:p>
                      <a:r>
                        <a:rPr lang="en-IN" sz="1800" dirty="0" err="1">
                          <a:solidFill>
                            <a:schemeClr val="tx1"/>
                          </a:solidFill>
                        </a:rPr>
                        <a:t>Q.No</a:t>
                      </a:r>
                      <a:r>
                        <a:rPr lang="en-IN" sz="1800" dirty="0">
                          <a:solidFill>
                            <a:schemeClr val="tx1"/>
                          </a:solidFill>
                        </a:rPr>
                        <a:t>.</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9977">
                <a:tc>
                  <a:txBody>
                    <a:bodyPr/>
                    <a:lstStyle/>
                    <a:p>
                      <a:r>
                        <a:rPr lang="en-IN" sz="1800" dirty="0"/>
                        <a:t>1</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9977">
                <a:tc>
                  <a:txBody>
                    <a:bodyPr/>
                    <a:lstStyle/>
                    <a:p>
                      <a:r>
                        <a:rPr lang="en-IN" sz="1800" dirty="0"/>
                        <a:t>2</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54333" name="Footer Placeholder 10">
            <a:extLst>
              <a:ext uri="{FF2B5EF4-FFF2-40B4-BE49-F238E27FC236}">
                <a16:creationId xmlns:a16="http://schemas.microsoft.com/office/drawing/2014/main" id="{9BF3E96D-C40D-48C4-B41D-E4E0DF60ED3B}"/>
              </a:ext>
            </a:extLst>
          </p:cNvPr>
          <p:cNvSpPr>
            <a:spLocks noGrp="1"/>
          </p:cNvSpPr>
          <p:nvPr>
            <p:ph type="ftr" sz="quarter" idx="12"/>
          </p:nvPr>
        </p:nvSpPr>
        <p:spPr>
          <a:xfrm>
            <a:off x="304800" y="6356350"/>
            <a:ext cx="7026275" cy="501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pl-PL" altLang="en-US" sz="1200">
                <a:solidFill>
                  <a:srgbClr val="888888"/>
                </a:solidFill>
                <a:latin typeface="Calibri" panose="020F0502020204030204" pitchFamily="34" charset="0"/>
                <a:sym typeface="Calibri" panose="020F0502020204030204" pitchFamily="34" charset="0"/>
              </a:rPr>
              <a:t>Ms.Anamika Chaudhary              DAA                Unit I</a:t>
            </a: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4334" name="Slide Number Placeholder 11">
            <a:extLst>
              <a:ext uri="{FF2B5EF4-FFF2-40B4-BE49-F238E27FC236}">
                <a16:creationId xmlns:a16="http://schemas.microsoft.com/office/drawing/2014/main" id="{1426CA00-1A1C-4FFA-92B2-E5EB35553F59}"/>
              </a:ext>
            </a:extLst>
          </p:cNvPr>
          <p:cNvSpPr>
            <a:spLocks noGrp="1"/>
          </p:cNvSpPr>
          <p:nvPr>
            <p:ph type="sldNum" sz="quarter" idx="4294967295"/>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13</a:t>
            </a:fld>
            <a:endParaRPr lang="en-US" altLang="en-US" sz="1200">
              <a:solidFill>
                <a:srgbClr val="888888"/>
              </a:solidFill>
              <a:latin typeface="Calibri" panose="020F0502020204030204" pitchFamily="34" charset="0"/>
              <a:sym typeface="Calibri" panose="020F0502020204030204" pitchFamily="34" charset="0"/>
            </a:endParaRPr>
          </a:p>
        </p:txBody>
      </p:sp>
      <p:pic>
        <p:nvPicPr>
          <p:cNvPr id="11" name="Picture 10">
            <a:extLst>
              <a:ext uri="{FF2B5EF4-FFF2-40B4-BE49-F238E27FC236}">
                <a16:creationId xmlns:a16="http://schemas.microsoft.com/office/drawing/2014/main" id="{159C66C8-54E5-488F-9DC5-22C925D32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935770"/>
          </a:xfrm>
          <a:prstGeom prst="rect">
            <a:avLst/>
          </a:prstGeom>
        </p:spPr>
      </p:pic>
      <p:pic>
        <p:nvPicPr>
          <p:cNvPr id="2" name="Picture 1" descr="A logo for a company&#10;&#10;Description automatically generated">
            <a:extLst>
              <a:ext uri="{FF2B5EF4-FFF2-40B4-BE49-F238E27FC236}">
                <a16:creationId xmlns:a16="http://schemas.microsoft.com/office/drawing/2014/main" id="{0AE15AC1-52BA-5A79-83F1-FE50FCADE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extLst>
      <p:ext uri="{BB962C8B-B14F-4D97-AF65-F5344CB8AC3E}">
        <p14:creationId xmlns:p14="http://schemas.microsoft.com/office/powerpoint/2010/main" val="901349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Date Placeholder 3">
            <a:extLst>
              <a:ext uri="{FF2B5EF4-FFF2-40B4-BE49-F238E27FC236}">
                <a16:creationId xmlns:a16="http://schemas.microsoft.com/office/drawing/2014/main" id="{12272BC1-981B-462C-8FCD-ACAF5146F8A5}"/>
              </a:ext>
            </a:extLst>
          </p:cNvPr>
          <p:cNvSpPr>
            <a:spLocks noGrp="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fld id="{6BB55DF5-F93B-44D2-A5BE-4B089E8E1ABE}" type="datetime5">
              <a:rPr lang="en-US" altLang="en-US" sz="1200" smtClean="0">
                <a:solidFill>
                  <a:srgbClr val="888888"/>
                </a:solidFill>
                <a:latin typeface="Calibri" panose="020F0502020204030204" pitchFamily="34" charset="0"/>
                <a:sym typeface="Calibri" panose="020F0502020204030204" pitchFamily="34" charset="0"/>
              </a:rPr>
              <a:t>29-Jul-24</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id="{088450A4-FBEE-4806-BD4D-F699B6D492FF}"/>
              </a:ext>
            </a:extLst>
          </p:cNvPr>
          <p:cNvSpPr txBox="1">
            <a:spLocks/>
          </p:cNvSpPr>
          <p:nvPr/>
        </p:nvSpPr>
        <p:spPr>
          <a:xfrm>
            <a:off x="1371600" y="0"/>
            <a:ext cx="7543800" cy="835025"/>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2800" b="1" dirty="0">
                <a:latin typeface="Calibri" panose="020F0502020204030204" pitchFamily="34" charset="0"/>
                <a:ea typeface="Calibri" panose="020F0502020204030204" pitchFamily="34" charset="0"/>
                <a:cs typeface="Calibri" panose="020F0502020204030204" pitchFamily="34" charset="0"/>
                <a:sym typeface="Arial" charset="0"/>
              </a:rPr>
              <a:t>End Semester Question Paper Templates </a:t>
            </a:r>
            <a:endParaRPr lang="en-US" sz="2800" b="1" dirty="0">
              <a:latin typeface="Calibri" panose="020F0502020204030204" pitchFamily="34" charset="0"/>
              <a:ea typeface="Calibri" panose="020F0502020204030204" pitchFamily="34" charset="0"/>
              <a:cs typeface="Calibri" panose="020F0502020204030204" pitchFamily="34" charset="0"/>
              <a:sym typeface="Arial" charset="0"/>
            </a:endParaRPr>
          </a:p>
        </p:txBody>
      </p:sp>
      <p:sp>
        <p:nvSpPr>
          <p:cNvPr id="55301" name="Rectangle 2">
            <a:extLst>
              <a:ext uri="{FF2B5EF4-FFF2-40B4-BE49-F238E27FC236}">
                <a16:creationId xmlns:a16="http://schemas.microsoft.com/office/drawing/2014/main" id="{A612872F-F8D3-45AF-BE40-48AB30776AA4}"/>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r>
              <a:rPr lang="en-US" altLang="en-US"/>
            </a:br>
            <a:endParaRPr lang="en-US" altLang="en-US"/>
          </a:p>
          <a:p>
            <a:pPr eaLnBrk="1" hangingPunct="1"/>
            <a:endParaRPr lang="en-US" altLang="en-US"/>
          </a:p>
        </p:txBody>
      </p:sp>
      <p:sp>
        <p:nvSpPr>
          <p:cNvPr id="55302" name="Content Placeholder 1">
            <a:extLst>
              <a:ext uri="{FF2B5EF4-FFF2-40B4-BE49-F238E27FC236}">
                <a16:creationId xmlns:a16="http://schemas.microsoft.com/office/drawing/2014/main" id="{D0DC9025-1B33-491C-A346-19931EA741AB}"/>
              </a:ext>
            </a:extLst>
          </p:cNvPr>
          <p:cNvSpPr txBox="1">
            <a:spLocks noGrp="1"/>
          </p:cNvSpPr>
          <p:nvPr>
            <p:ph idx="1"/>
          </p:nvPr>
        </p:nvSpPr>
        <p:spPr>
          <a:xfrm>
            <a:off x="536575" y="914400"/>
            <a:ext cx="8150225" cy="4745038"/>
          </a:xfrm>
        </p:spPr>
        <p:txBody>
          <a:bodyPr/>
          <a:lstStyle/>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4. Attempt any one part of the following:                          1 x 10 = 10</a:t>
            </a: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5. Attempt any one part of the following:                          1 x 10 = 10  </a:t>
            </a: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 6. Attempt any one part of the following:                        1 x 10 = 10    </a:t>
            </a:r>
            <a:endParaRPr lang="en-IN" altLang="en-US" sz="2000" b="1" i="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i="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i="1">
              <a:latin typeface="Arial" panose="020B0604020202020204"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id="{4DA1E7C7-2C1F-4962-9713-F429CA005D47}"/>
              </a:ext>
            </a:extLst>
          </p:cNvPr>
          <p:cNvGraphicFramePr>
            <a:graphicFrameLocks noGrp="1"/>
          </p:cNvGraphicFramePr>
          <p:nvPr/>
        </p:nvGraphicFramePr>
        <p:xfrm>
          <a:off x="755650" y="1466850"/>
          <a:ext cx="8042275" cy="1209674"/>
        </p:xfrm>
        <a:graphic>
          <a:graphicData uri="http://schemas.openxmlformats.org/drawingml/2006/table">
            <a:tbl>
              <a:tblPr firstRow="1" bandRow="1">
                <a:tableStyleId>{5C22544A-7EE6-4342-B048-85BDC9FD1C3A}</a:tableStyleId>
              </a:tblPr>
              <a:tblGrid>
                <a:gridCol w="927954">
                  <a:extLst>
                    <a:ext uri="{9D8B030D-6E8A-4147-A177-3AD203B41FA5}">
                      <a16:colId xmlns:a16="http://schemas.microsoft.com/office/drawing/2014/main" val="20000"/>
                    </a:ext>
                  </a:extLst>
                </a:gridCol>
                <a:gridCol w="5413071">
                  <a:extLst>
                    <a:ext uri="{9D8B030D-6E8A-4147-A177-3AD203B41FA5}">
                      <a16:colId xmlns:a16="http://schemas.microsoft.com/office/drawing/2014/main" val="20001"/>
                    </a:ext>
                  </a:extLst>
                </a:gridCol>
                <a:gridCol w="850625">
                  <a:extLst>
                    <a:ext uri="{9D8B030D-6E8A-4147-A177-3AD203B41FA5}">
                      <a16:colId xmlns:a16="http://schemas.microsoft.com/office/drawing/2014/main" val="20002"/>
                    </a:ext>
                  </a:extLst>
                </a:gridCol>
                <a:gridCol w="850625">
                  <a:extLst>
                    <a:ext uri="{9D8B030D-6E8A-4147-A177-3AD203B41FA5}">
                      <a16:colId xmlns:a16="http://schemas.microsoft.com/office/drawing/2014/main" val="20003"/>
                    </a:ext>
                  </a:extLst>
                </a:gridCol>
              </a:tblGrid>
              <a:tr h="478272">
                <a:tc>
                  <a:txBody>
                    <a:bodyPr/>
                    <a:lstStyle/>
                    <a:p>
                      <a:r>
                        <a:rPr lang="en-IN" sz="1800" dirty="0" err="1">
                          <a:solidFill>
                            <a:schemeClr val="tx1"/>
                          </a:solidFill>
                        </a:rPr>
                        <a:t>Q.No</a:t>
                      </a:r>
                      <a:r>
                        <a:rPr lang="en-IN" sz="1800" dirty="0">
                          <a:solidFill>
                            <a:schemeClr val="tx1"/>
                          </a:solidFill>
                        </a:rPr>
                        <a:t>.</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01">
                <a:tc>
                  <a:txBody>
                    <a:bodyPr/>
                    <a:lstStyle/>
                    <a:p>
                      <a:r>
                        <a:rPr lang="en-IN" sz="1800" dirty="0"/>
                        <a:t>1</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01">
                <a:tc>
                  <a:txBody>
                    <a:bodyPr/>
                    <a:lstStyle/>
                    <a:p>
                      <a:r>
                        <a:rPr lang="en-IN" sz="1800" dirty="0"/>
                        <a:t>2</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1" name="Table 10">
            <a:extLst>
              <a:ext uri="{FF2B5EF4-FFF2-40B4-BE49-F238E27FC236}">
                <a16:creationId xmlns:a16="http://schemas.microsoft.com/office/drawing/2014/main" id="{2CF2D1EB-4D07-4C49-A9CB-87B0C4FF9707}"/>
              </a:ext>
            </a:extLst>
          </p:cNvPr>
          <p:cNvGraphicFramePr>
            <a:graphicFrameLocks noGrp="1"/>
          </p:cNvGraphicFramePr>
          <p:nvPr/>
        </p:nvGraphicFramePr>
        <p:xfrm>
          <a:off x="773113" y="3059113"/>
          <a:ext cx="7977188" cy="1097022"/>
        </p:xfrm>
        <a:graphic>
          <a:graphicData uri="http://schemas.openxmlformats.org/drawingml/2006/table">
            <a:tbl>
              <a:tblPr firstRow="1" bandRow="1">
                <a:tableStyleId>{5C22544A-7EE6-4342-B048-85BDC9FD1C3A}</a:tableStyleId>
              </a:tblPr>
              <a:tblGrid>
                <a:gridCol w="920444">
                  <a:extLst>
                    <a:ext uri="{9D8B030D-6E8A-4147-A177-3AD203B41FA5}">
                      <a16:colId xmlns:a16="http://schemas.microsoft.com/office/drawing/2014/main" val="20000"/>
                    </a:ext>
                  </a:extLst>
                </a:gridCol>
                <a:gridCol w="5369262">
                  <a:extLst>
                    <a:ext uri="{9D8B030D-6E8A-4147-A177-3AD203B41FA5}">
                      <a16:colId xmlns:a16="http://schemas.microsoft.com/office/drawing/2014/main" val="20001"/>
                    </a:ext>
                  </a:extLst>
                </a:gridCol>
                <a:gridCol w="843741">
                  <a:extLst>
                    <a:ext uri="{9D8B030D-6E8A-4147-A177-3AD203B41FA5}">
                      <a16:colId xmlns:a16="http://schemas.microsoft.com/office/drawing/2014/main" val="20002"/>
                    </a:ext>
                  </a:extLst>
                </a:gridCol>
                <a:gridCol w="843741">
                  <a:extLst>
                    <a:ext uri="{9D8B030D-6E8A-4147-A177-3AD203B41FA5}">
                      <a16:colId xmlns:a16="http://schemas.microsoft.com/office/drawing/2014/main" val="20003"/>
                    </a:ext>
                  </a:extLst>
                </a:gridCol>
              </a:tblGrid>
              <a:tr h="365654">
                <a:tc>
                  <a:txBody>
                    <a:bodyPr/>
                    <a:lstStyle/>
                    <a:p>
                      <a:r>
                        <a:rPr lang="en-IN" sz="1800" dirty="0" err="1">
                          <a:solidFill>
                            <a:schemeClr val="tx1"/>
                          </a:solidFill>
                        </a:rPr>
                        <a:t>Q.No</a:t>
                      </a:r>
                      <a:r>
                        <a:rPr lang="en-IN" sz="1800" dirty="0">
                          <a:solidFill>
                            <a:schemeClr val="tx1"/>
                          </a:solidFill>
                        </a:rPr>
                        <a:t>.</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654">
                <a:tc>
                  <a:txBody>
                    <a:bodyPr/>
                    <a:lstStyle/>
                    <a:p>
                      <a:r>
                        <a:rPr lang="en-IN" sz="1800" dirty="0"/>
                        <a:t>1</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654">
                <a:tc>
                  <a:txBody>
                    <a:bodyPr/>
                    <a:lstStyle/>
                    <a:p>
                      <a:r>
                        <a:rPr lang="en-IN" sz="1800" dirty="0"/>
                        <a:t>2</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2" name="Table 11">
            <a:extLst>
              <a:ext uri="{FF2B5EF4-FFF2-40B4-BE49-F238E27FC236}">
                <a16:creationId xmlns:a16="http://schemas.microsoft.com/office/drawing/2014/main" id="{5F1EC372-AAF8-429E-B03B-B778AFB8E3E2}"/>
              </a:ext>
            </a:extLst>
          </p:cNvPr>
          <p:cNvGraphicFramePr>
            <a:graphicFrameLocks noGrp="1"/>
          </p:cNvGraphicFramePr>
          <p:nvPr/>
        </p:nvGraphicFramePr>
        <p:xfrm>
          <a:off x="803275" y="4603750"/>
          <a:ext cx="7740650" cy="1560514"/>
        </p:xfrm>
        <a:graphic>
          <a:graphicData uri="http://schemas.openxmlformats.org/drawingml/2006/table">
            <a:tbl>
              <a:tblPr firstRow="1" bandRow="1">
                <a:tableStyleId>{5C22544A-7EE6-4342-B048-85BDC9FD1C3A}</a:tableStyleId>
              </a:tblPr>
              <a:tblGrid>
                <a:gridCol w="893152">
                  <a:extLst>
                    <a:ext uri="{9D8B030D-6E8A-4147-A177-3AD203B41FA5}">
                      <a16:colId xmlns:a16="http://schemas.microsoft.com/office/drawing/2014/main" val="20000"/>
                    </a:ext>
                  </a:extLst>
                </a:gridCol>
                <a:gridCol w="5210054">
                  <a:extLst>
                    <a:ext uri="{9D8B030D-6E8A-4147-A177-3AD203B41FA5}">
                      <a16:colId xmlns:a16="http://schemas.microsoft.com/office/drawing/2014/main" val="20001"/>
                    </a:ext>
                  </a:extLst>
                </a:gridCol>
                <a:gridCol w="818722">
                  <a:extLst>
                    <a:ext uri="{9D8B030D-6E8A-4147-A177-3AD203B41FA5}">
                      <a16:colId xmlns:a16="http://schemas.microsoft.com/office/drawing/2014/main" val="20002"/>
                    </a:ext>
                  </a:extLst>
                </a:gridCol>
                <a:gridCol w="818722">
                  <a:extLst>
                    <a:ext uri="{9D8B030D-6E8A-4147-A177-3AD203B41FA5}">
                      <a16:colId xmlns:a16="http://schemas.microsoft.com/office/drawing/2014/main" val="20003"/>
                    </a:ext>
                  </a:extLst>
                </a:gridCol>
              </a:tblGrid>
              <a:tr h="728276">
                <a:tc>
                  <a:txBody>
                    <a:bodyPr/>
                    <a:lstStyle/>
                    <a:p>
                      <a:r>
                        <a:rPr lang="en-IN" sz="1800" dirty="0" err="1">
                          <a:solidFill>
                            <a:schemeClr val="tx1"/>
                          </a:solidFill>
                        </a:rPr>
                        <a:t>Q.No</a:t>
                      </a:r>
                      <a:r>
                        <a:rPr lang="en-IN" sz="1800" dirty="0">
                          <a:solidFill>
                            <a:schemeClr val="tx1"/>
                          </a:solidFill>
                        </a:rPr>
                        <a:t>.</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16119">
                <a:tc>
                  <a:txBody>
                    <a:bodyPr/>
                    <a:lstStyle/>
                    <a:p>
                      <a:r>
                        <a:rPr lang="en-IN" sz="1800" dirty="0"/>
                        <a:t>1</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6119">
                <a:tc>
                  <a:txBody>
                    <a:bodyPr/>
                    <a:lstStyle/>
                    <a:p>
                      <a:r>
                        <a:rPr lang="en-IN" sz="1800" dirty="0"/>
                        <a:t>2</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55369" name="Slide Number Placeholder 12">
            <a:extLst>
              <a:ext uri="{FF2B5EF4-FFF2-40B4-BE49-F238E27FC236}">
                <a16:creationId xmlns:a16="http://schemas.microsoft.com/office/drawing/2014/main" id="{264DA7A1-76AA-4330-98E5-BFF1B6CC4D6C}"/>
              </a:ext>
            </a:extLst>
          </p:cNvPr>
          <p:cNvSpPr>
            <a:spLocks noGrp="1"/>
          </p:cNvSpPr>
          <p:nvPr>
            <p:ph type="sldNum" sz="quarter" idx="4294967295"/>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14</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55370" name="Footer Placeholder 13">
            <a:extLst>
              <a:ext uri="{FF2B5EF4-FFF2-40B4-BE49-F238E27FC236}">
                <a16:creationId xmlns:a16="http://schemas.microsoft.com/office/drawing/2014/main" id="{E036CA6C-5FDC-483C-8442-0121141EF882}"/>
              </a:ext>
            </a:extLst>
          </p:cNvPr>
          <p:cNvSpPr>
            <a:spLocks noGrp="1"/>
          </p:cNvSpPr>
          <p:nvPr>
            <p:ph type="ftr" sz="quarter" idx="12"/>
          </p:nvPr>
        </p:nvSpPr>
        <p:spPr>
          <a:xfrm>
            <a:off x="3124200" y="6369050"/>
            <a:ext cx="3829050" cy="35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pl-PL" altLang="en-US" sz="1200">
                <a:solidFill>
                  <a:srgbClr val="888888"/>
                </a:solidFill>
                <a:latin typeface="Calibri" panose="020F0502020204030204" pitchFamily="34" charset="0"/>
                <a:sym typeface="Calibri" panose="020F0502020204030204" pitchFamily="34" charset="0"/>
              </a:rPr>
              <a:t>Ms.Anamika Chaudhary              DAA                Unit I</a:t>
            </a:r>
            <a:endParaRPr lang="en-US" altLang="en-US" sz="1200" dirty="0">
              <a:solidFill>
                <a:srgbClr val="888888"/>
              </a:solidFill>
              <a:latin typeface="Calibri" panose="020F0502020204030204" pitchFamily="34" charset="0"/>
              <a:sym typeface="Calibri" panose="020F0502020204030204" pitchFamily="34" charset="0"/>
            </a:endParaRPr>
          </a:p>
        </p:txBody>
      </p:sp>
      <p:pic>
        <p:nvPicPr>
          <p:cNvPr id="13" name="Picture 12">
            <a:extLst>
              <a:ext uri="{FF2B5EF4-FFF2-40B4-BE49-F238E27FC236}">
                <a16:creationId xmlns:a16="http://schemas.microsoft.com/office/drawing/2014/main" id="{30B45E5D-48C8-4BE4-825C-8F7BB0BAF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730982"/>
          </a:xfrm>
          <a:prstGeom prst="rect">
            <a:avLst/>
          </a:prstGeom>
        </p:spPr>
      </p:pic>
      <p:pic>
        <p:nvPicPr>
          <p:cNvPr id="2" name="Picture 1" descr="A logo for a company&#10;&#10;Description automatically generated">
            <a:extLst>
              <a:ext uri="{FF2B5EF4-FFF2-40B4-BE49-F238E27FC236}">
                <a16:creationId xmlns:a16="http://schemas.microsoft.com/office/drawing/2014/main" id="{AA942B91-D08D-2682-DA31-55C177C63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extLst>
      <p:ext uri="{BB962C8B-B14F-4D97-AF65-F5344CB8AC3E}">
        <p14:creationId xmlns:p14="http://schemas.microsoft.com/office/powerpoint/2010/main" val="2457498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algn="just"/>
            <a:r>
              <a:rPr lang="en-US" sz="2400" dirty="0"/>
              <a:t>Prerequisite</a:t>
            </a:r>
          </a:p>
          <a:p>
            <a:pPr algn="just"/>
            <a:r>
              <a:rPr lang="en-US" sz="2200" dirty="0"/>
              <a:t>Basic concept of c programming language.</a:t>
            </a:r>
          </a:p>
          <a:p>
            <a:pPr algn="just"/>
            <a:r>
              <a:rPr lang="en-US" sz="2200" dirty="0"/>
              <a:t>Concept of stack, queue and link list.</a:t>
            </a:r>
          </a:p>
          <a:p>
            <a:pPr marL="0" indent="0" algn="just">
              <a:buNone/>
            </a:pPr>
            <a:endParaRPr lang="en-US" sz="2200" dirty="0"/>
          </a:p>
          <a:p>
            <a:pPr algn="just"/>
            <a:r>
              <a:rPr lang="en-US" sz="2400" b="1" dirty="0"/>
              <a:t>Recap</a:t>
            </a:r>
          </a:p>
          <a:p>
            <a:pPr algn="just"/>
            <a:r>
              <a:rPr lang="en-US" sz="2200" dirty="0"/>
              <a:t>Flow Chart</a:t>
            </a:r>
          </a:p>
          <a:p>
            <a:pPr algn="just"/>
            <a:r>
              <a:rPr lang="en-US" sz="2200" dirty="0"/>
              <a:t>Algorithm</a:t>
            </a:r>
          </a:p>
          <a:p>
            <a:endParaRPr lang="en-US" dirty="0"/>
          </a:p>
        </p:txBody>
      </p:sp>
      <p:sp>
        <p:nvSpPr>
          <p:cNvPr id="4" name="Date Placeholder 3"/>
          <p:cNvSpPr>
            <a:spLocks noGrp="1"/>
          </p:cNvSpPr>
          <p:nvPr>
            <p:ph type="dt" sz="half" idx="10"/>
          </p:nvPr>
        </p:nvSpPr>
        <p:spPr/>
        <p:txBody>
          <a:bodyPr/>
          <a:lstStyle/>
          <a:p>
            <a:fld id="{6A2E0593-4319-436B-870A-63582985EF0D}"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Prerequisite and Recap</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B623DEE9-236C-FFB5-0FE2-66B09ACCF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fontAlgn="base">
              <a:lnSpc>
                <a:spcPct val="150000"/>
              </a:lnSpc>
            </a:pPr>
            <a:r>
              <a:rPr lang="en-US" sz="1800" dirty="0"/>
              <a:t>The word Algorithm means “a process or set of rules to be followed in calculations or other problem-solving operations”. Therefore Algorithm refers to a set of rules/instructions that step-by-step define how a work is to be executed upon in order to get the expected results.</a:t>
            </a:r>
          </a:p>
          <a:p>
            <a:pPr algn="just" fontAlgn="base">
              <a:lnSpc>
                <a:spcPct val="150000"/>
              </a:lnSpc>
            </a:pPr>
            <a:endParaRPr lang="en-US" sz="1800" dirty="0"/>
          </a:p>
          <a:p>
            <a:pPr fontAlgn="base">
              <a:lnSpc>
                <a:spcPct val="150000"/>
              </a:lnSpc>
            </a:pPr>
            <a:endParaRPr lang="en-US" sz="1600" dirty="0"/>
          </a:p>
          <a:p>
            <a:pPr fontAlgn="base">
              <a:lnSpc>
                <a:spcPct val="150000"/>
              </a:lnSpc>
            </a:pPr>
            <a:r>
              <a:rPr lang="en-US" sz="1600" dirty="0"/>
              <a:t>https://youtu.be/6hfOvs8pY1k  </a:t>
            </a:r>
          </a:p>
          <a:p>
            <a:pPr marL="0" indent="0">
              <a:buNone/>
            </a:pPr>
            <a:br>
              <a:rPr lang="en-US" dirty="0"/>
            </a:br>
            <a:endParaRPr lang="en-US" dirty="0"/>
          </a:p>
        </p:txBody>
      </p:sp>
      <p:sp>
        <p:nvSpPr>
          <p:cNvPr id="4" name="Date Placeholder 3"/>
          <p:cNvSpPr>
            <a:spLocks noGrp="1"/>
          </p:cNvSpPr>
          <p:nvPr>
            <p:ph type="dt" sz="half" idx="10"/>
          </p:nvPr>
        </p:nvSpPr>
        <p:spPr/>
        <p:txBody>
          <a:bodyPr/>
          <a:lstStyle/>
          <a:p>
            <a:fld id="{B8EE924F-FFC4-4955-8291-1C9E1E9DCC4F}"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latin typeface="Calibri" panose="020F0502020204030204" pitchFamily="34" charset="0"/>
                <a:ea typeface="Calibri" panose="020F0502020204030204" pitchFamily="34" charset="0"/>
                <a:cs typeface="Calibri" panose="020F0502020204030204" pitchFamily="34" charset="0"/>
              </a:rPr>
              <a:t>Introduction About Subject With Videos</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A8267AD3-A821-5DB5-72D3-FFEED738A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extLst>
      <p:ext uri="{BB962C8B-B14F-4D97-AF65-F5344CB8AC3E}">
        <p14:creationId xmlns:p14="http://schemas.microsoft.com/office/powerpoint/2010/main" val="3860466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818" y="1166018"/>
            <a:ext cx="8229600" cy="4525963"/>
          </a:xfrm>
        </p:spPr>
        <p:txBody>
          <a:bodyPr>
            <a:normAutofit/>
          </a:bodyPr>
          <a:lstStyle/>
          <a:p>
            <a:pPr marL="514350" indent="-514350"/>
            <a:r>
              <a:rPr lang="en-US" sz="2400" dirty="0"/>
              <a:t>Introduction to Algorithm</a:t>
            </a:r>
          </a:p>
          <a:p>
            <a:pPr marL="514350" indent="-514350"/>
            <a:r>
              <a:rPr lang="en-US" sz="2400" dirty="0"/>
              <a:t> Characteristics of  Algorithm</a:t>
            </a:r>
          </a:p>
          <a:p>
            <a:pPr marL="514350" indent="-514350"/>
            <a:r>
              <a:rPr lang="en-US" sz="2400" dirty="0"/>
              <a:t> Analysis of  Algorithm </a:t>
            </a:r>
          </a:p>
          <a:p>
            <a:r>
              <a:rPr lang="en-US" sz="2400" dirty="0"/>
              <a:t>    Asymptotic Notations</a:t>
            </a:r>
          </a:p>
          <a:p>
            <a:r>
              <a:rPr lang="en-US" sz="2400" dirty="0"/>
              <a:t>    Recurrence  Relation</a:t>
            </a:r>
          </a:p>
          <a:p>
            <a:r>
              <a:rPr lang="en-US" sz="2400" dirty="0"/>
              <a:t>    Sorting and order Statistics </a:t>
            </a:r>
          </a:p>
          <a:p>
            <a:r>
              <a:rPr lang="en-US" sz="2400" dirty="0"/>
              <a:t>    Shell sort,</a:t>
            </a:r>
          </a:p>
          <a:p>
            <a:r>
              <a:rPr lang="en-US" sz="2400" dirty="0"/>
              <a:t>    Heap sort, </a:t>
            </a:r>
          </a:p>
          <a:p>
            <a:r>
              <a:rPr lang="en-US" sz="2400" dirty="0"/>
              <a:t>    Sorting in linear time</a:t>
            </a:r>
            <a:endParaRPr lang="en-US" sz="2200" dirty="0"/>
          </a:p>
        </p:txBody>
      </p:sp>
      <p:sp>
        <p:nvSpPr>
          <p:cNvPr id="4" name="Date Placeholder 3"/>
          <p:cNvSpPr>
            <a:spLocks noGrp="1"/>
          </p:cNvSpPr>
          <p:nvPr>
            <p:ph type="dt" sz="half" idx="10"/>
          </p:nvPr>
        </p:nvSpPr>
        <p:spPr/>
        <p:txBody>
          <a:bodyPr/>
          <a:lstStyle/>
          <a:p>
            <a:fld id="{E9AF4CAE-1F20-4C88-A129-9BD58CBB2B91}"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Unit Content</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2" name="Rectangle 1"/>
          <p:cNvSpPr/>
          <p:nvPr/>
        </p:nvSpPr>
        <p:spPr>
          <a:xfrm>
            <a:off x="685800" y="1859340"/>
            <a:ext cx="8001000" cy="369332"/>
          </a:xfrm>
          <a:prstGeom prst="rect">
            <a:avLst/>
          </a:prstGeom>
        </p:spPr>
        <p:txBody>
          <a:bodyPr wrap="square">
            <a:spAutoFit/>
          </a:bodyPr>
          <a:lstStyle/>
          <a:p>
            <a:pPr marL="514350" indent="-514350"/>
            <a:r>
              <a:rPr lang="en-US" dirty="0"/>
              <a:t>.</a:t>
            </a:r>
            <a:endParaRPr lang="en-IN" dirty="0"/>
          </a:p>
        </p:txBody>
      </p:sp>
      <p:pic>
        <p:nvPicPr>
          <p:cNvPr id="9" name="Picture 8" descr="A logo for a company&#10;&#10;Description automatically generated">
            <a:extLst>
              <a:ext uri="{FF2B5EF4-FFF2-40B4-BE49-F238E27FC236}">
                <a16:creationId xmlns:a16="http://schemas.microsoft.com/office/drawing/2014/main" id="{FFE9DA63-2E0D-D789-0AC1-B883BE025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extLst>
      <p:ext uri="{BB962C8B-B14F-4D97-AF65-F5344CB8AC3E}">
        <p14:creationId xmlns:p14="http://schemas.microsoft.com/office/powerpoint/2010/main" val="3876275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818" y="1166018"/>
            <a:ext cx="8229600" cy="4525963"/>
          </a:xfrm>
        </p:spPr>
        <p:txBody>
          <a:bodyPr>
            <a:normAutofit/>
          </a:bodyPr>
          <a:lstStyle/>
          <a:p>
            <a:pPr marL="514350" indent="-514350"/>
            <a:endParaRPr lang="en-US" sz="2200" dirty="0"/>
          </a:p>
          <a:p>
            <a:pPr algn="just"/>
            <a:r>
              <a:rPr lang="en-US" sz="2000" dirty="0"/>
              <a:t>This is an introductory chapter of Design &amp; Analysis of Algorithm covering the concept, importance and characteristics of algorithms. The complexity and its calculation has  been explained. Further, recursion and different methodologies to solve them have also been provided.</a:t>
            </a:r>
          </a:p>
          <a:p>
            <a:pPr algn="just"/>
            <a:r>
              <a:rPr lang="en-US" sz="2000" dirty="0"/>
              <a:t>In other part of unit different sorting algorithm – Insertion, Heap sort, Quick sort, bucket sort, Radix Sort and Counting sort have been discussed along with their complexities</a:t>
            </a:r>
          </a:p>
        </p:txBody>
      </p:sp>
      <p:sp>
        <p:nvSpPr>
          <p:cNvPr id="4" name="Date Placeholder 3"/>
          <p:cNvSpPr>
            <a:spLocks noGrp="1"/>
          </p:cNvSpPr>
          <p:nvPr>
            <p:ph type="dt" sz="half" idx="10"/>
          </p:nvPr>
        </p:nvSpPr>
        <p:spPr/>
        <p:txBody>
          <a:bodyPr/>
          <a:lstStyle/>
          <a:p>
            <a:fld id="{3C4CD907-638C-4D7B-A816-3F345AED318B}"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Unit Objective</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2" name="Rectangle 1"/>
          <p:cNvSpPr/>
          <p:nvPr/>
        </p:nvSpPr>
        <p:spPr>
          <a:xfrm>
            <a:off x="1219200" y="1297382"/>
            <a:ext cx="7492218" cy="369332"/>
          </a:xfrm>
          <a:prstGeom prst="rect">
            <a:avLst/>
          </a:prstGeom>
        </p:spPr>
        <p:txBody>
          <a:bodyPr wrap="square">
            <a:spAutoFit/>
          </a:bodyPr>
          <a:lstStyle/>
          <a:p>
            <a:pPr algn="just"/>
            <a:r>
              <a:rPr lang="en-US" dirty="0"/>
              <a:t>.  </a:t>
            </a:r>
          </a:p>
        </p:txBody>
      </p:sp>
      <p:pic>
        <p:nvPicPr>
          <p:cNvPr id="9" name="Picture 8" descr="A logo for a company&#10;&#10;Description automatically generated">
            <a:extLst>
              <a:ext uri="{FF2B5EF4-FFF2-40B4-BE49-F238E27FC236}">
                <a16:creationId xmlns:a16="http://schemas.microsoft.com/office/drawing/2014/main" id="{69E828B6-A2D5-E7F0-6D73-5B498AD1E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extLst>
      <p:ext uri="{BB962C8B-B14F-4D97-AF65-F5344CB8AC3E}">
        <p14:creationId xmlns:p14="http://schemas.microsoft.com/office/powerpoint/2010/main" val="2359965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818" y="1166018"/>
            <a:ext cx="8229600" cy="4525963"/>
          </a:xfrm>
        </p:spPr>
        <p:txBody>
          <a:bodyPr>
            <a:normAutofit/>
          </a:bodyPr>
          <a:lstStyle/>
          <a:p>
            <a:r>
              <a:rPr lang="en-IN" sz="2400" dirty="0"/>
              <a:t>The objective of this topic is to make students understand about</a:t>
            </a:r>
          </a:p>
          <a:p>
            <a:pPr marL="514350" indent="-514350"/>
            <a:r>
              <a:rPr lang="en-US" sz="2400" dirty="0"/>
              <a:t>Need of algorithm</a:t>
            </a:r>
          </a:p>
          <a:p>
            <a:pPr marL="514350" indent="-514350"/>
            <a:r>
              <a:rPr lang="en-US" sz="2400" dirty="0"/>
              <a:t>Problem statement</a:t>
            </a:r>
          </a:p>
          <a:p>
            <a:pPr marL="514350" indent="-514350"/>
            <a:r>
              <a:rPr lang="en-US" sz="2400" dirty="0"/>
              <a:t>Why study algorithm</a:t>
            </a:r>
          </a:p>
          <a:p>
            <a:pPr marL="514350" indent="-514350"/>
            <a:r>
              <a:rPr lang="en-US" sz="2400" dirty="0"/>
              <a:t>Characteristics of Algorithm</a:t>
            </a:r>
          </a:p>
          <a:p>
            <a:pPr marL="514350" indent="-514350"/>
            <a:endParaRPr lang="en-US" sz="2200" dirty="0"/>
          </a:p>
          <a:p>
            <a:endParaRPr lang="en-US" dirty="0"/>
          </a:p>
        </p:txBody>
      </p:sp>
      <p:sp>
        <p:nvSpPr>
          <p:cNvPr id="4" name="Date Placeholder 3"/>
          <p:cNvSpPr>
            <a:spLocks noGrp="1"/>
          </p:cNvSpPr>
          <p:nvPr>
            <p:ph type="dt" sz="half" idx="10"/>
          </p:nvPr>
        </p:nvSpPr>
        <p:spPr/>
        <p:txBody>
          <a:bodyPr/>
          <a:lstStyle/>
          <a:p>
            <a:fld id="{537E21DD-18E8-419F-836B-CADA043683DD}" type="datetime5">
              <a:rPr lang="en-US" smtClean="0"/>
              <a:t>29-Jul-24</a:t>
            </a:fld>
            <a:endParaRPr lang="en-US"/>
          </a:p>
        </p:txBody>
      </p:sp>
      <p:sp>
        <p:nvSpPr>
          <p:cNvPr id="5" name="Footer Placeholder 4"/>
          <p:cNvSpPr>
            <a:spLocks noGrp="1"/>
          </p:cNvSpPr>
          <p:nvPr>
            <p:ph type="ftr" sz="quarter" idx="11"/>
          </p:nvPr>
        </p:nvSpPr>
        <p:spPr>
          <a:xfrm>
            <a:off x="2362200" y="6356350"/>
            <a:ext cx="51816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Topic Objective</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BB8D2831-083D-F51B-9395-6C83A73D1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extLst>
      <p:ext uri="{BB962C8B-B14F-4D97-AF65-F5344CB8AC3E}">
        <p14:creationId xmlns:p14="http://schemas.microsoft.com/office/powerpoint/2010/main" val="1041925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69A240E2-FD11-49C6-9E11-2DA578A88B42}"/>
              </a:ext>
            </a:extLst>
          </p:cNvPr>
          <p:cNvSpPr>
            <a:spLocks noGrp="1"/>
          </p:cNvSpPr>
          <p:nvPr>
            <p:ph type="title"/>
          </p:nvPr>
        </p:nvSpPr>
        <p:spPr/>
        <p:txBody>
          <a:bodyPr>
            <a:normAutofit fontScale="90000"/>
          </a:bodyPr>
          <a:lstStyle/>
          <a:p>
            <a:br>
              <a:rPr lang="en-US" altLang="en-US">
                <a:latin typeface="Times New Roman" panose="02020603050405020304" pitchFamily="18" charset="0"/>
                <a:cs typeface="Times New Roman" panose="02020603050405020304" pitchFamily="18" charset="0"/>
              </a:rPr>
            </a:br>
            <a:r>
              <a:rPr lang="en-US" altLang="en-US">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0EC19113-2B66-431D-8C1B-13F1D811398E}"/>
              </a:ext>
            </a:extLst>
          </p:cNvPr>
          <p:cNvSpPr>
            <a:spLocks noGrp="1"/>
          </p:cNvSpPr>
          <p:nvPr>
            <p:ph idx="1"/>
          </p:nvPr>
        </p:nvSpPr>
        <p:spPr/>
        <p:txBody>
          <a:bodyPr>
            <a:normAutofit/>
          </a:bodyPr>
          <a:lstStyle/>
          <a:p>
            <a:pPr>
              <a:defRPr/>
            </a:pPr>
            <a:r>
              <a:rPr lang="en-US" b="1" dirty="0">
                <a:latin typeface="Times New Roman" panose="02020603050405020304" pitchFamily="18" charset="0"/>
                <a:cs typeface="Times New Roman" panose="02020603050405020304" pitchFamily="18" charset="0"/>
              </a:rPr>
              <a:t>Ms. Anamika Chaudhary</a:t>
            </a:r>
          </a:p>
          <a:p>
            <a:pPr marL="0" indent="0">
              <a:buFont typeface="Arial" panose="020B0604020202020204" pitchFamily="34" charset="0"/>
              <a:buNone/>
              <a:defRPr/>
            </a:pPr>
            <a:r>
              <a:rPr lang="en-US" b="1" dirty="0">
                <a:latin typeface="Times New Roman" panose="02020603050405020304" pitchFamily="18" charset="0"/>
                <a:cs typeface="Times New Roman" panose="02020603050405020304" pitchFamily="18" charset="0"/>
              </a:rPr>
              <a:t>BE and M. Tech in CSE with 3Years Teaching Experience 	</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defRPr/>
            </a:pP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defRPr/>
            </a:pPr>
            <a:r>
              <a:rPr lang="en-US" dirty="0">
                <a:latin typeface="Times New Roman" panose="02020603050405020304" pitchFamily="18" charset="0"/>
                <a:cs typeface="Times New Roman" panose="02020603050405020304" pitchFamily="18" charset="0"/>
              </a:rPr>
              <a:t>Area of Expertise: Cloud Computing and  Artificial Intelligence.</a:t>
            </a:r>
            <a:r>
              <a:rPr lang="en-US" b="1"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defRPr/>
            </a:pPr>
            <a:r>
              <a:rPr lang="en-US" dirty="0">
                <a:latin typeface="Times New Roman" panose="02020603050405020304" pitchFamily="18" charset="0"/>
                <a:cs typeface="Times New Roman" panose="02020603050405020304" pitchFamily="18" charset="0"/>
              </a:rPr>
              <a:t>Attended and Conducted Workshops.</a:t>
            </a:r>
          </a:p>
          <a:p>
            <a:pPr algn="just">
              <a:buFont typeface="Wingdings" panose="05000000000000000000" pitchFamily="2" charset="2"/>
              <a:buChar char="Ø"/>
              <a:defRPr/>
            </a:pPr>
            <a:r>
              <a:rPr lang="en-US" dirty="0">
                <a:latin typeface="Times New Roman" panose="02020603050405020304" pitchFamily="18" charset="0"/>
                <a:cs typeface="Times New Roman" panose="02020603050405020304" pitchFamily="18" charset="0"/>
              </a:rPr>
              <a:t>Published National Papers in reputed Journals.</a:t>
            </a:r>
          </a:p>
          <a:p>
            <a:pPr algn="just">
              <a:buFont typeface="Wingdings" panose="05000000000000000000" pitchFamily="2" charset="2"/>
              <a:buChar char="Ø"/>
              <a:defRPr/>
            </a:pP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defRPr/>
            </a:pPr>
            <a:endParaRPr lang="en-US" dirty="0"/>
          </a:p>
          <a:p>
            <a:pPr>
              <a:defRPr/>
            </a:pPr>
            <a:endParaRPr lang="en-US" dirty="0"/>
          </a:p>
          <a:p>
            <a:pPr>
              <a:defRPr/>
            </a:pPr>
            <a:endParaRPr lang="en-US" dirty="0"/>
          </a:p>
        </p:txBody>
      </p:sp>
      <p:sp>
        <p:nvSpPr>
          <p:cNvPr id="4" name="Date Placeholder 3">
            <a:extLst>
              <a:ext uri="{FF2B5EF4-FFF2-40B4-BE49-F238E27FC236}">
                <a16:creationId xmlns:a16="http://schemas.microsoft.com/office/drawing/2014/main" id="{8907BE5C-DB51-46BA-8B26-6A98526CBE8F}"/>
              </a:ext>
            </a:extLst>
          </p:cNvPr>
          <p:cNvSpPr>
            <a:spLocks noGrp="1"/>
          </p:cNvSpPr>
          <p:nvPr>
            <p:ph type="dt" sz="quarter" idx="10"/>
          </p:nvPr>
        </p:nvSpPr>
        <p:spPr/>
        <p:txBody>
          <a:bodyPr/>
          <a:lstStyle/>
          <a:p>
            <a:pPr>
              <a:defRPr/>
            </a:pPr>
            <a:fld id="{D32DBF95-5A1F-49BD-B7BF-C77C7CC77002}" type="datetime5">
              <a:rPr lang="en-US" smtClean="0"/>
              <a:t>29-Jul-24</a:t>
            </a:fld>
            <a:endParaRPr lang="en-US"/>
          </a:p>
        </p:txBody>
      </p:sp>
      <p:sp>
        <p:nvSpPr>
          <p:cNvPr id="5" name="Footer Placeholder 4">
            <a:extLst>
              <a:ext uri="{FF2B5EF4-FFF2-40B4-BE49-F238E27FC236}">
                <a16:creationId xmlns:a16="http://schemas.microsoft.com/office/drawing/2014/main" id="{F689EFCB-2E5F-410D-8BFA-683A6A4A6561}"/>
              </a:ext>
            </a:extLst>
          </p:cNvPr>
          <p:cNvSpPr>
            <a:spLocks noGrp="1"/>
          </p:cNvSpPr>
          <p:nvPr>
            <p:ph type="ftr" sz="quarter" idx="11"/>
          </p:nvPr>
        </p:nvSpPr>
        <p:spPr>
          <a:xfrm>
            <a:off x="3124200" y="6356350"/>
            <a:ext cx="4495800" cy="365125"/>
          </a:xfrm>
        </p:spPr>
        <p:txBody>
          <a:bodyPr/>
          <a:lstStyle/>
          <a:p>
            <a:pPr>
              <a:defRPr/>
            </a:pPr>
            <a:r>
              <a:rPr lang="pl-PL"/>
              <a:t>Ms.Anamika Chaudhary              DAA                Unit I</a:t>
            </a:r>
            <a:endParaRPr lang="en-US" dirty="0"/>
          </a:p>
        </p:txBody>
      </p:sp>
      <p:sp>
        <p:nvSpPr>
          <p:cNvPr id="6150" name="Slide Number Placeholder 5">
            <a:extLst>
              <a:ext uri="{FF2B5EF4-FFF2-40B4-BE49-F238E27FC236}">
                <a16:creationId xmlns:a16="http://schemas.microsoft.com/office/drawing/2014/main" id="{8B800D86-98C2-41F6-8EBE-15F924ECF08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B399919-2A86-479D-B339-895E41D3FEEB}" type="slidenum">
              <a:rPr lang="en-US" altLang="en-US" sz="1200" smtClean="0">
                <a:solidFill>
                  <a:srgbClr val="898989"/>
                </a:solidFill>
              </a:rPr>
              <a:pPr>
                <a:spcBef>
                  <a:spcPct val="0"/>
                </a:spcBef>
                <a:buFontTx/>
                <a:buNone/>
              </a:pPr>
              <a:t>2</a:t>
            </a:fld>
            <a:endParaRPr lang="en-US" altLang="en-US" sz="1200">
              <a:solidFill>
                <a:srgbClr val="898989"/>
              </a:solidFill>
            </a:endParaRPr>
          </a:p>
        </p:txBody>
      </p:sp>
      <p:sp>
        <p:nvSpPr>
          <p:cNvPr id="9" name="Title 1">
            <a:extLst>
              <a:ext uri="{FF2B5EF4-FFF2-40B4-BE49-F238E27FC236}">
                <a16:creationId xmlns:a16="http://schemas.microsoft.com/office/drawing/2014/main" id="{69E3ACB8-67D4-4306-AE31-126586A55169}"/>
              </a:ext>
            </a:extLst>
          </p:cNvPr>
          <p:cNvSpPr txBox="1">
            <a:spLocks/>
          </p:cNvSpPr>
          <p:nvPr/>
        </p:nvSpPr>
        <p:spPr>
          <a:xfrm>
            <a:off x="1371600" y="0"/>
            <a:ext cx="5867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defRPr/>
            </a:pPr>
            <a:r>
              <a:rPr lang="en-US" sz="2400" b="1" dirty="0"/>
              <a:t>Noida Institute of Engineering and Technology, Greater Noida</a:t>
            </a:r>
          </a:p>
        </p:txBody>
      </p:sp>
      <p:pic>
        <p:nvPicPr>
          <p:cNvPr id="6152" name="Picture 4">
            <a:extLst>
              <a:ext uri="{FF2B5EF4-FFF2-40B4-BE49-F238E27FC236}">
                <a16:creationId xmlns:a16="http://schemas.microsoft.com/office/drawing/2014/main" id="{E26B3E35-B257-4D48-AEB6-D49EB9E346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0" y="293688"/>
            <a:ext cx="1143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9">
            <a:extLst>
              <a:ext uri="{FF2B5EF4-FFF2-40B4-BE49-F238E27FC236}">
                <a16:creationId xmlns:a16="http://schemas.microsoft.com/office/drawing/2014/main" id="{C0A0E57B-DCF3-4635-B535-E8888F6ED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63"/>
            <a:ext cx="12954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A logo for a company&#10;&#10;Description automatically generated">
            <a:extLst>
              <a:ext uri="{FF2B5EF4-FFF2-40B4-BE49-F238E27FC236}">
                <a16:creationId xmlns:a16="http://schemas.microsoft.com/office/drawing/2014/main" id="{EEDD6F2A-06E3-860A-AF89-3ADDCA9399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154907" cy="827683"/>
          </a:xfrm>
          <a:prstGeom prst="rect">
            <a:avLst/>
          </a:prstGeom>
        </p:spPr>
      </p:pic>
      <p:pic>
        <p:nvPicPr>
          <p:cNvPr id="7" name="Picture 6" descr="A person smiling at camera&#10;&#10;Description automatically generated">
            <a:extLst>
              <a:ext uri="{FF2B5EF4-FFF2-40B4-BE49-F238E27FC236}">
                <a16:creationId xmlns:a16="http://schemas.microsoft.com/office/drawing/2014/main" id="{DA90705D-7EC5-958B-2916-9EB5D3B330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1900" y="269648"/>
            <a:ext cx="1295400" cy="1523999"/>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685799"/>
            <a:ext cx="8686800" cy="5670551"/>
          </a:xfrm>
        </p:spPr>
        <p:txBody>
          <a:bodyPr>
            <a:normAutofit fontScale="92500" lnSpcReduction="10000"/>
          </a:bodyPr>
          <a:lstStyle/>
          <a:p>
            <a:pPr algn="just">
              <a:lnSpc>
                <a:spcPct val="170000"/>
              </a:lnSpc>
              <a:buNone/>
            </a:pPr>
            <a:r>
              <a:rPr lang="en-US" dirty="0"/>
              <a:t>    </a:t>
            </a:r>
            <a:r>
              <a:rPr lang="en-US" sz="2400" dirty="0"/>
              <a:t>An algorithm provides a step-by-step method for solving a computational problem, algorithms are not dependent on a particular programming language, machine, system, or compiler.</a:t>
            </a:r>
          </a:p>
          <a:p>
            <a:pPr algn="just">
              <a:buNone/>
            </a:pPr>
            <a:r>
              <a:rPr lang="en-US" sz="2600" dirty="0"/>
              <a:t>                                                          </a:t>
            </a:r>
          </a:p>
          <a:p>
            <a:pPr algn="just">
              <a:buNone/>
            </a:pPr>
            <a:r>
              <a:rPr lang="en-US" sz="2600" dirty="0"/>
              <a:t>                                                         Problem </a:t>
            </a:r>
          </a:p>
          <a:p>
            <a:pPr algn="just">
              <a:buNone/>
            </a:pPr>
            <a:r>
              <a:rPr lang="en-US" sz="2600" dirty="0"/>
              <a:t>		                   </a:t>
            </a:r>
          </a:p>
          <a:p>
            <a:pPr algn="just">
              <a:buNone/>
            </a:pPr>
            <a:r>
              <a:rPr lang="en-US" sz="2600" dirty="0"/>
              <a:t>                                                          Algorithm</a:t>
            </a:r>
          </a:p>
          <a:p>
            <a:pPr algn="just">
              <a:buNone/>
            </a:pPr>
            <a:r>
              <a:rPr lang="en-US" sz="2600" dirty="0"/>
              <a:t>                           </a:t>
            </a:r>
          </a:p>
          <a:p>
            <a:pPr algn="just">
              <a:buNone/>
            </a:pPr>
            <a:r>
              <a:rPr lang="en-US" sz="2600" dirty="0"/>
              <a:t>                              Input                                                        output</a:t>
            </a:r>
          </a:p>
          <a:p>
            <a:pPr algn="just">
              <a:buNone/>
            </a:pPr>
            <a:r>
              <a:rPr lang="en-US" dirty="0"/>
              <a:t>                                          </a:t>
            </a:r>
          </a:p>
          <a:p>
            <a:pPr algn="just">
              <a:buNone/>
            </a:pPr>
            <a:r>
              <a:rPr lang="en-US" dirty="0"/>
              <a:t>				</a:t>
            </a:r>
          </a:p>
          <a:p>
            <a:pPr algn="just"/>
            <a:endParaRPr lang="en-US" dirty="0"/>
          </a:p>
        </p:txBody>
      </p:sp>
      <p:sp>
        <p:nvSpPr>
          <p:cNvPr id="4" name="Date Placeholder 3"/>
          <p:cNvSpPr>
            <a:spLocks noGrp="1"/>
          </p:cNvSpPr>
          <p:nvPr>
            <p:ph type="dt" sz="half" idx="10"/>
          </p:nvPr>
        </p:nvSpPr>
        <p:spPr/>
        <p:txBody>
          <a:bodyPr/>
          <a:lstStyle/>
          <a:p>
            <a:fld id="{048C6B61-0A53-4A4D-B0F5-944423FA4517}"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Introduction to the Algorithm(CO1)</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cxnSp>
        <p:nvCxnSpPr>
          <p:cNvPr id="11" name="Straight Arrow Connector 10"/>
          <p:cNvCxnSpPr>
            <a:cxnSpLocks/>
          </p:cNvCxnSpPr>
          <p:nvPr/>
        </p:nvCxnSpPr>
        <p:spPr>
          <a:xfrm>
            <a:off x="5351584" y="3356188"/>
            <a:ext cx="0" cy="4187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572000" y="4670770"/>
            <a:ext cx="1981200" cy="553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Computer</a:t>
            </a:r>
          </a:p>
        </p:txBody>
      </p:sp>
      <p:cxnSp>
        <p:nvCxnSpPr>
          <p:cNvPr id="17" name="Straight Arrow Connector 16"/>
          <p:cNvCxnSpPr/>
          <p:nvPr/>
        </p:nvCxnSpPr>
        <p:spPr>
          <a:xfrm>
            <a:off x="3671667" y="4941546"/>
            <a:ext cx="838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586025" y="4800871"/>
            <a:ext cx="609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a:off x="5349996" y="4207735"/>
            <a:ext cx="0" cy="3940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 name="Picture 1" descr="A logo for a company&#10;&#10;Description automatically generated">
            <a:extLst>
              <a:ext uri="{FF2B5EF4-FFF2-40B4-BE49-F238E27FC236}">
                <a16:creationId xmlns:a16="http://schemas.microsoft.com/office/drawing/2014/main" id="{E027A518-8256-A73D-D2F5-5DFA865F6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a:buNone/>
            </a:pPr>
            <a:r>
              <a:rPr lang="en-US" sz="2200" dirty="0"/>
              <a:t>The Study of algorithm is necessary from the following point of view.</a:t>
            </a:r>
          </a:p>
          <a:p>
            <a:pPr>
              <a:buNone/>
            </a:pPr>
            <a:endParaRPr lang="en-US" sz="2200" dirty="0"/>
          </a:p>
          <a:p>
            <a:pPr marL="514350" indent="-514350"/>
            <a:r>
              <a:rPr lang="en-US" sz="2200" dirty="0"/>
              <a:t>Algorithm help us to understand scalability.</a:t>
            </a:r>
          </a:p>
          <a:p>
            <a:pPr marL="514350" indent="-514350"/>
            <a:endParaRPr lang="en-US" sz="2200" dirty="0"/>
          </a:p>
          <a:p>
            <a:pPr marL="514350" indent="-514350"/>
            <a:r>
              <a:rPr lang="en-US" sz="2200" dirty="0"/>
              <a:t>Efficient algorithm leads to efficient program.</a:t>
            </a:r>
          </a:p>
          <a:p>
            <a:pPr marL="514350" indent="-514350"/>
            <a:endParaRPr lang="en-US" sz="2200" dirty="0"/>
          </a:p>
          <a:p>
            <a:pPr marL="514350" indent="-514350"/>
            <a:r>
              <a:rPr lang="en-US" sz="2200" dirty="0"/>
              <a:t>Efficient program sell better.</a:t>
            </a:r>
          </a:p>
          <a:p>
            <a:pPr marL="514350" indent="-514350"/>
            <a:endParaRPr lang="en-US" sz="2200" dirty="0"/>
          </a:p>
          <a:p>
            <a:pPr marL="514350" indent="-514350"/>
            <a:r>
              <a:rPr lang="en-US" sz="2200" dirty="0"/>
              <a:t>Efficient program make better use of hardware.</a:t>
            </a:r>
          </a:p>
          <a:p>
            <a:pPr marL="514350" indent="-514350"/>
            <a:endParaRPr lang="en-US" sz="2200" dirty="0"/>
          </a:p>
          <a:p>
            <a:endParaRPr lang="en-US" dirty="0"/>
          </a:p>
        </p:txBody>
      </p:sp>
      <p:sp>
        <p:nvSpPr>
          <p:cNvPr id="4" name="Date Placeholder 3"/>
          <p:cNvSpPr>
            <a:spLocks noGrp="1"/>
          </p:cNvSpPr>
          <p:nvPr>
            <p:ph type="dt" sz="half" idx="10"/>
          </p:nvPr>
        </p:nvSpPr>
        <p:spPr/>
        <p:txBody>
          <a:bodyPr/>
          <a:lstStyle/>
          <a:p>
            <a:fld id="{2FE816F2-9244-4D80-BBB5-20C7D558F4C2}"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Algorithm (CO1)</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1CB1E305-7213-88AC-4419-2A605DA81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extLst>
      <p:ext uri="{BB962C8B-B14F-4D97-AF65-F5344CB8AC3E}">
        <p14:creationId xmlns:p14="http://schemas.microsoft.com/office/powerpoint/2010/main" val="1778953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514350" indent="-514350"/>
            <a:r>
              <a:rPr lang="en-US" sz="2200" dirty="0"/>
              <a:t>Correctness</a:t>
            </a:r>
          </a:p>
          <a:p>
            <a:pPr marL="514350" indent="-514350"/>
            <a:endParaRPr lang="en-US" sz="2200" dirty="0"/>
          </a:p>
          <a:p>
            <a:pPr marL="514350" indent="-514350"/>
            <a:r>
              <a:rPr lang="en-US" sz="2200" dirty="0"/>
              <a:t>Efficiency</a:t>
            </a:r>
          </a:p>
          <a:p>
            <a:pPr marL="514350" indent="-514350"/>
            <a:endParaRPr lang="en-US" sz="2200" dirty="0"/>
          </a:p>
          <a:p>
            <a:pPr marL="514350" indent="-514350"/>
            <a:r>
              <a:rPr lang="en-US" sz="2200" dirty="0"/>
              <a:t>Simplicity</a:t>
            </a:r>
          </a:p>
          <a:p>
            <a:pPr marL="514350" indent="-514350"/>
            <a:endParaRPr lang="en-US" sz="2200" dirty="0"/>
          </a:p>
          <a:p>
            <a:pPr marL="514350" indent="-514350"/>
            <a:r>
              <a:rPr lang="en-US" sz="2200" dirty="0"/>
              <a:t>Generality</a:t>
            </a:r>
          </a:p>
          <a:p>
            <a:pPr marL="514350" indent="-514350"/>
            <a:endParaRPr lang="en-US" sz="2200" dirty="0"/>
          </a:p>
          <a:p>
            <a:pPr marL="514350" indent="-514350"/>
            <a:r>
              <a:rPr lang="en-US" sz="2200" dirty="0"/>
              <a:t>Non  Ambiguity</a:t>
            </a:r>
          </a:p>
          <a:p>
            <a:pPr marL="0" indent="0">
              <a:buNone/>
            </a:pPr>
            <a:endParaRPr lang="en-US" sz="2200" dirty="0"/>
          </a:p>
        </p:txBody>
      </p:sp>
      <p:sp>
        <p:nvSpPr>
          <p:cNvPr id="4" name="Date Placeholder 3"/>
          <p:cNvSpPr>
            <a:spLocks noGrp="1"/>
          </p:cNvSpPr>
          <p:nvPr>
            <p:ph type="dt" sz="half" idx="10"/>
          </p:nvPr>
        </p:nvSpPr>
        <p:spPr/>
        <p:txBody>
          <a:bodyPr/>
          <a:lstStyle/>
          <a:p>
            <a:fld id="{1E204088-1D0B-4B6A-91E7-18F5FD259664}"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dirty="0"/>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Characteristics of  Algorithm (CO1)</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208B0A85-F7A4-1C64-6DC4-FAE968FD5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IN" sz="2400" dirty="0"/>
              <a:t>All algorithms must satisfy following criteria-</a:t>
            </a:r>
            <a:r>
              <a:rPr lang="en-IN" dirty="0"/>
              <a:t>:</a:t>
            </a:r>
          </a:p>
          <a:p>
            <a:pPr marL="0" indent="0">
              <a:buNone/>
            </a:pPr>
            <a:endParaRPr lang="en-IN" dirty="0"/>
          </a:p>
          <a:p>
            <a:pPr lvl="1"/>
            <a:r>
              <a:rPr lang="en-IN" sz="2200" dirty="0"/>
              <a:t>Input</a:t>
            </a:r>
          </a:p>
          <a:p>
            <a:pPr lvl="1"/>
            <a:r>
              <a:rPr lang="en-IN" sz="2200" dirty="0"/>
              <a:t>Output</a:t>
            </a:r>
          </a:p>
          <a:p>
            <a:pPr lvl="1"/>
            <a:r>
              <a:rPr lang="en-IN" sz="2200" dirty="0"/>
              <a:t>Definiteness</a:t>
            </a:r>
          </a:p>
          <a:p>
            <a:pPr lvl="1"/>
            <a:r>
              <a:rPr lang="en-IN" sz="2200" dirty="0"/>
              <a:t>Finiteness</a:t>
            </a:r>
          </a:p>
          <a:p>
            <a:pPr lvl="1"/>
            <a:r>
              <a:rPr lang="en-IN" sz="2200" dirty="0"/>
              <a:t>Effectiveness</a:t>
            </a:r>
          </a:p>
          <a:p>
            <a:endParaRPr lang="en-US" sz="2200" dirty="0"/>
          </a:p>
        </p:txBody>
      </p:sp>
      <p:sp>
        <p:nvSpPr>
          <p:cNvPr id="4" name="Date Placeholder 3"/>
          <p:cNvSpPr>
            <a:spLocks noGrp="1"/>
          </p:cNvSpPr>
          <p:nvPr>
            <p:ph type="dt" sz="half" idx="10"/>
          </p:nvPr>
        </p:nvSpPr>
        <p:spPr/>
        <p:txBody>
          <a:bodyPr/>
          <a:lstStyle/>
          <a:p>
            <a:fld id="{7C85B497-EC12-489E-9AB0-A7CF741F8D5A}"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dirty="0"/>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Algorithm (CO1)</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006AD411-8AC3-EDEB-4F23-E7CAEC596C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extLst>
      <p:ext uri="{BB962C8B-B14F-4D97-AF65-F5344CB8AC3E}">
        <p14:creationId xmlns:p14="http://schemas.microsoft.com/office/powerpoint/2010/main" val="135523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70000" lnSpcReduction="20000"/>
          </a:bodyPr>
          <a:lstStyle/>
          <a:p>
            <a:r>
              <a:rPr lang="en-US" dirty="0"/>
              <a:t> </a:t>
            </a:r>
            <a:r>
              <a:rPr lang="en-IN" dirty="0"/>
              <a:t>An algorithm is a set of steps of operations to solve a problem.</a:t>
            </a:r>
          </a:p>
          <a:p>
            <a:endParaRPr lang="en-IN" dirty="0"/>
          </a:p>
          <a:p>
            <a:r>
              <a:rPr lang="en-IN" dirty="0"/>
              <a:t>An algorithm is an efficient method that can be expressed within finite amount of time and space.</a:t>
            </a:r>
          </a:p>
          <a:p>
            <a:endParaRPr lang="en-IN" dirty="0"/>
          </a:p>
          <a:p>
            <a:r>
              <a:rPr lang="en-IN" dirty="0"/>
              <a:t>Algorithm is independent from any programming languages.</a:t>
            </a:r>
          </a:p>
          <a:p>
            <a:endParaRPr lang="en-IN" dirty="0"/>
          </a:p>
          <a:p>
            <a:r>
              <a:rPr lang="en-IN" dirty="0"/>
              <a:t>Algorithm design include creating an efficient algorithm to solve a problem in an efficient way using minimum time and space.</a:t>
            </a:r>
          </a:p>
          <a:p>
            <a:endParaRPr lang="en-IN" dirty="0"/>
          </a:p>
          <a:p>
            <a:r>
              <a:rPr lang="en-IN" dirty="0"/>
              <a:t>Time is directly proportional to the number of operations on a program.</a:t>
            </a:r>
          </a:p>
          <a:p>
            <a:pPr algn="just">
              <a:buNone/>
            </a:pPr>
            <a:endParaRPr lang="en-US" dirty="0"/>
          </a:p>
        </p:txBody>
      </p:sp>
      <p:sp>
        <p:nvSpPr>
          <p:cNvPr id="4" name="Date Placeholder 3"/>
          <p:cNvSpPr>
            <a:spLocks noGrp="1"/>
          </p:cNvSpPr>
          <p:nvPr>
            <p:ph type="dt" sz="half" idx="10"/>
          </p:nvPr>
        </p:nvSpPr>
        <p:spPr/>
        <p:txBody>
          <a:bodyPr/>
          <a:lstStyle/>
          <a:p>
            <a:fld id="{3BBCA673-FA93-4ABA-9D85-8A4B86B96609}"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Algorithm (CO1)</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DFA86EEC-BA06-6CCD-95A1-94EA72340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extLst>
      <p:ext uri="{BB962C8B-B14F-4D97-AF65-F5344CB8AC3E}">
        <p14:creationId xmlns:p14="http://schemas.microsoft.com/office/powerpoint/2010/main" val="1732162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818" y="1166018"/>
            <a:ext cx="8229600" cy="4525963"/>
          </a:xfrm>
        </p:spPr>
        <p:txBody>
          <a:bodyPr>
            <a:normAutofit/>
          </a:bodyPr>
          <a:lstStyle/>
          <a:p>
            <a:pPr marL="0" indent="0">
              <a:buNone/>
            </a:pPr>
            <a:r>
              <a:rPr lang="en-IN" sz="2200" dirty="0"/>
              <a:t>The objective of this topic is to make students understand about</a:t>
            </a:r>
          </a:p>
          <a:p>
            <a:pPr marL="0" indent="0">
              <a:buNone/>
            </a:pPr>
            <a:endParaRPr lang="en-IN" sz="2200" dirty="0"/>
          </a:p>
          <a:p>
            <a:pPr marL="514350" indent="-514350"/>
            <a:r>
              <a:rPr lang="en-US" sz="2200" dirty="0"/>
              <a:t>Space Complexity</a:t>
            </a:r>
          </a:p>
          <a:p>
            <a:pPr marL="514350" indent="-514350"/>
            <a:r>
              <a:rPr lang="en-US" sz="2200" dirty="0"/>
              <a:t>Time Complexity</a:t>
            </a:r>
          </a:p>
          <a:p>
            <a:pPr marL="514350" indent="-514350"/>
            <a:r>
              <a:rPr lang="en-US" sz="2200" dirty="0"/>
              <a:t>Best Case</a:t>
            </a:r>
          </a:p>
          <a:p>
            <a:pPr marL="514350" indent="-514350"/>
            <a:r>
              <a:rPr lang="en-US" sz="2200" dirty="0"/>
              <a:t>Worst Case</a:t>
            </a:r>
          </a:p>
          <a:p>
            <a:pPr marL="514350" indent="-514350"/>
            <a:r>
              <a:rPr lang="en-US" sz="2200" dirty="0"/>
              <a:t>Average Case</a:t>
            </a:r>
          </a:p>
          <a:p>
            <a:pPr marL="0" indent="0">
              <a:buNone/>
            </a:pPr>
            <a:endParaRPr lang="en-US" dirty="0"/>
          </a:p>
        </p:txBody>
      </p:sp>
      <p:sp>
        <p:nvSpPr>
          <p:cNvPr id="4" name="Date Placeholder 3"/>
          <p:cNvSpPr>
            <a:spLocks noGrp="1"/>
          </p:cNvSpPr>
          <p:nvPr>
            <p:ph type="dt" sz="half" idx="10"/>
          </p:nvPr>
        </p:nvSpPr>
        <p:spPr/>
        <p:txBody>
          <a:bodyPr/>
          <a:lstStyle/>
          <a:p>
            <a:fld id="{939ECA78-9971-40DA-88C6-8B4D15732DA1}"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Analysis of Algorithm(CO1)- Objective</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7C355EDC-BF56-18AC-351E-652D9D3BC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extLst>
      <p:ext uri="{BB962C8B-B14F-4D97-AF65-F5344CB8AC3E}">
        <p14:creationId xmlns:p14="http://schemas.microsoft.com/office/powerpoint/2010/main" val="1161068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algn="just"/>
            <a:r>
              <a:rPr lang="en-US" sz="2400" dirty="0"/>
              <a:t>Prerequisite</a:t>
            </a:r>
          </a:p>
          <a:p>
            <a:pPr algn="just"/>
            <a:r>
              <a:rPr lang="en-US" sz="2400" dirty="0"/>
              <a:t>Definition of algorithm</a:t>
            </a:r>
          </a:p>
          <a:p>
            <a:pPr marL="0" indent="0" algn="just">
              <a:buNone/>
            </a:pPr>
            <a:endParaRPr lang="en-US" sz="2200" dirty="0"/>
          </a:p>
          <a:p>
            <a:pPr algn="just"/>
            <a:r>
              <a:rPr lang="en-US" sz="2400" b="1" dirty="0"/>
              <a:t>Recap</a:t>
            </a:r>
          </a:p>
          <a:p>
            <a:pPr algn="just"/>
            <a:r>
              <a:rPr lang="en-US" sz="2200" dirty="0"/>
              <a:t>Characteristics of algorithm</a:t>
            </a:r>
          </a:p>
          <a:p>
            <a:endParaRPr lang="en-US" dirty="0"/>
          </a:p>
        </p:txBody>
      </p:sp>
      <p:sp>
        <p:nvSpPr>
          <p:cNvPr id="4" name="Date Placeholder 3"/>
          <p:cNvSpPr>
            <a:spLocks noGrp="1"/>
          </p:cNvSpPr>
          <p:nvPr>
            <p:ph type="dt" sz="half" idx="10"/>
          </p:nvPr>
        </p:nvSpPr>
        <p:spPr/>
        <p:txBody>
          <a:bodyPr/>
          <a:lstStyle/>
          <a:p>
            <a:fld id="{0F31FDE9-104E-4A10-8065-FF4E1452AF54}"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Prerequisite and Recap</a:t>
            </a:r>
            <a:r>
              <a:rPr lang="en-US" sz="2800" b="1" dirty="0">
                <a:latin typeface="Calibri" panose="020F0502020204030204" pitchFamily="34" charset="0"/>
                <a:ea typeface="Calibri" panose="020F0502020204030204" pitchFamily="34" charset="0"/>
                <a:cs typeface="Calibri" panose="020F0502020204030204" pitchFamily="34" charset="0"/>
              </a:rPr>
              <a:t> (CO1)</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03580355-F82F-EA9A-ACD3-ED0562934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extLst>
      <p:ext uri="{BB962C8B-B14F-4D97-AF65-F5344CB8AC3E}">
        <p14:creationId xmlns:p14="http://schemas.microsoft.com/office/powerpoint/2010/main" val="442397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5335" y="990600"/>
            <a:ext cx="8229600" cy="5234386"/>
          </a:xfrm>
        </p:spPr>
        <p:txBody>
          <a:bodyPr>
            <a:normAutofit fontScale="55000" lnSpcReduction="20000"/>
          </a:bodyPr>
          <a:lstStyle/>
          <a:p>
            <a:pPr marL="0" indent="0">
              <a:buNone/>
            </a:pPr>
            <a:endParaRPr lang="en-IN" sz="4000" b="1" dirty="0"/>
          </a:p>
          <a:p>
            <a:pPr lvl="1"/>
            <a:r>
              <a:rPr lang="en-IN" sz="4000" dirty="0"/>
              <a:t>The term </a:t>
            </a:r>
            <a:r>
              <a:rPr lang="en-IN" sz="4000" b="1" dirty="0"/>
              <a:t>"analysis of algorithms"</a:t>
            </a:r>
            <a:r>
              <a:rPr lang="en-IN" sz="4000" dirty="0"/>
              <a:t> was coined by Donald Knuth.</a:t>
            </a:r>
          </a:p>
          <a:p>
            <a:pPr lvl="1"/>
            <a:endParaRPr lang="en-IN" sz="4000" dirty="0"/>
          </a:p>
          <a:p>
            <a:pPr lvl="1"/>
            <a:r>
              <a:rPr lang="en-IN" sz="4000" dirty="0"/>
              <a:t>To estimate the complexity function for arbitrarily large input.</a:t>
            </a:r>
          </a:p>
          <a:p>
            <a:pPr lvl="1"/>
            <a:endParaRPr lang="en-IN" sz="4000" dirty="0"/>
          </a:p>
          <a:p>
            <a:pPr lvl="1"/>
            <a:r>
              <a:rPr lang="en-IN" sz="4000" dirty="0"/>
              <a:t>Analysis of algorithms is the determination of the amount of time and space resources required to execute it.</a:t>
            </a:r>
          </a:p>
          <a:p>
            <a:pPr marL="457200" lvl="1" indent="0">
              <a:buNone/>
            </a:pPr>
            <a:endParaRPr lang="en-IN" sz="4000" dirty="0"/>
          </a:p>
          <a:p>
            <a:pPr lvl="1" algn="just"/>
            <a:r>
              <a:rPr lang="en-IN" sz="4000" dirty="0"/>
              <a:t>The efficiency or running time of an algorithm is stated as a function relating the input length to the number of steps, known as </a:t>
            </a:r>
            <a:r>
              <a:rPr lang="en-IN" sz="4000" b="1" dirty="0"/>
              <a:t>time complexity</a:t>
            </a:r>
            <a:r>
              <a:rPr lang="en-IN" sz="4000" dirty="0"/>
              <a:t>, or volume of memory, known as </a:t>
            </a:r>
            <a:r>
              <a:rPr lang="en-IN" sz="4000" b="1" dirty="0"/>
              <a:t>space complexity</a:t>
            </a:r>
            <a:r>
              <a:rPr lang="en-IN" sz="4000" dirty="0"/>
              <a:t>. </a:t>
            </a:r>
          </a:p>
          <a:p>
            <a:pPr lvl="1"/>
            <a:endParaRPr lang="en-IN" sz="4000" dirty="0"/>
          </a:p>
          <a:p>
            <a:pPr lvl="1"/>
            <a:r>
              <a:rPr lang="en-IN" sz="4000" dirty="0"/>
              <a:t>The main concern of analysis of algorithms is the required time or performance</a:t>
            </a:r>
          </a:p>
          <a:p>
            <a:endParaRPr lang="en-US" dirty="0"/>
          </a:p>
        </p:txBody>
      </p:sp>
      <p:sp>
        <p:nvSpPr>
          <p:cNvPr id="4" name="Date Placeholder 3"/>
          <p:cNvSpPr>
            <a:spLocks noGrp="1"/>
          </p:cNvSpPr>
          <p:nvPr>
            <p:ph type="dt" sz="half" idx="10"/>
          </p:nvPr>
        </p:nvSpPr>
        <p:spPr/>
        <p:txBody>
          <a:bodyPr/>
          <a:lstStyle/>
          <a:p>
            <a:fld id="{BF00C426-2817-4D62-B1A0-81B8562B6B89}"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Analysis of  Algorithm(CO1)</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D1D03B9E-2C45-1A1B-5831-8A4144318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extLst>
      <p:ext uri="{BB962C8B-B14F-4D97-AF65-F5344CB8AC3E}">
        <p14:creationId xmlns:p14="http://schemas.microsoft.com/office/powerpoint/2010/main" val="391125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0094" y="817163"/>
            <a:ext cx="8369105" cy="5539187"/>
          </a:xfrm>
        </p:spPr>
        <p:txBody>
          <a:bodyPr>
            <a:normAutofit lnSpcReduction="10000"/>
          </a:bodyPr>
          <a:lstStyle/>
          <a:p>
            <a:pPr marL="0" indent="0">
              <a:buNone/>
            </a:pPr>
            <a:r>
              <a:rPr lang="en-IN" sz="2400" b="1" dirty="0"/>
              <a:t>How to measure time</a:t>
            </a:r>
          </a:p>
          <a:p>
            <a:pPr marL="0" indent="0">
              <a:buNone/>
            </a:pPr>
            <a:endParaRPr lang="en-IN" sz="2400" b="1" dirty="0"/>
          </a:p>
          <a:p>
            <a:pPr marL="0" indent="0">
              <a:buNone/>
            </a:pPr>
            <a:r>
              <a:rPr lang="en-IN" sz="2400" dirty="0"/>
              <a:t>Count total number of fundamental operation in program and this total will give the rough estimate of the running time in terms of input size.</a:t>
            </a:r>
          </a:p>
          <a:p>
            <a:pPr marL="514350" indent="-514350"/>
            <a:endParaRPr lang="en-US" sz="2400" b="1" dirty="0"/>
          </a:p>
          <a:p>
            <a:pPr marL="514350" indent="-514350"/>
            <a:r>
              <a:rPr lang="en-US" sz="2400" b="1" dirty="0"/>
              <a:t>Best Case</a:t>
            </a:r>
          </a:p>
          <a:p>
            <a:pPr marL="0" indent="0">
              <a:buNone/>
            </a:pPr>
            <a:r>
              <a:rPr lang="en-US" sz="2400" dirty="0"/>
              <a:t>      </a:t>
            </a:r>
            <a:r>
              <a:rPr lang="en-IN" sz="2400" dirty="0"/>
              <a:t>The minimum number of steps taken on any instance of size n.</a:t>
            </a:r>
          </a:p>
          <a:p>
            <a:pPr marL="514350" indent="-514350"/>
            <a:endParaRPr lang="en-US" sz="2400" dirty="0"/>
          </a:p>
          <a:p>
            <a:pPr marL="514350" indent="-514350"/>
            <a:r>
              <a:rPr lang="en-US" sz="2400" b="1" dirty="0"/>
              <a:t>Average Case</a:t>
            </a:r>
          </a:p>
          <a:p>
            <a:pPr marL="0" indent="0">
              <a:buNone/>
            </a:pPr>
            <a:r>
              <a:rPr lang="en-IN" sz="2400" dirty="0"/>
              <a:t>       An average number of steps taken on any instance of size n.</a:t>
            </a:r>
          </a:p>
          <a:p>
            <a:pPr marL="514350" indent="-514350"/>
            <a:endParaRPr lang="en-US" sz="2400" dirty="0"/>
          </a:p>
          <a:p>
            <a:pPr marL="514350" indent="-514350"/>
            <a:r>
              <a:rPr lang="en-US" sz="2400" b="1" dirty="0"/>
              <a:t>Worst Case</a:t>
            </a:r>
          </a:p>
          <a:p>
            <a:pPr marL="457200" lvl="1" indent="0">
              <a:buNone/>
            </a:pPr>
            <a:r>
              <a:rPr lang="en-IN" sz="2400" dirty="0"/>
              <a:t>The maximum number of steps taken on any instance of size n.</a:t>
            </a:r>
          </a:p>
          <a:p>
            <a:pPr lvl="1"/>
            <a:endParaRPr lang="en-IN" sz="2400" dirty="0"/>
          </a:p>
          <a:p>
            <a:endParaRPr lang="en-US" sz="2200" dirty="0"/>
          </a:p>
        </p:txBody>
      </p:sp>
      <p:sp>
        <p:nvSpPr>
          <p:cNvPr id="4" name="Date Placeholder 3"/>
          <p:cNvSpPr>
            <a:spLocks noGrp="1"/>
          </p:cNvSpPr>
          <p:nvPr>
            <p:ph type="dt" sz="half" idx="10"/>
          </p:nvPr>
        </p:nvSpPr>
        <p:spPr/>
        <p:txBody>
          <a:bodyPr/>
          <a:lstStyle/>
          <a:p>
            <a:fld id="{2BCA4842-8400-442B-9EED-742679A02038}"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514350" indent="-514350" algn="ctr"/>
            <a:r>
              <a:rPr lang="en-US" sz="2800" b="1" dirty="0">
                <a:latin typeface="Calibri" panose="020F0502020204030204" pitchFamily="34" charset="0"/>
                <a:ea typeface="Calibri" panose="020F0502020204030204" pitchFamily="34" charset="0"/>
                <a:cs typeface="Calibri" panose="020F0502020204030204" pitchFamily="34" charset="0"/>
              </a:rPr>
              <a:t>Analysis of Algorithm(CO1)</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9089266A-C922-2243-04B6-49B372E782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327052" cy="8171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818" y="1166018"/>
            <a:ext cx="8229600" cy="4525963"/>
          </a:xfrm>
        </p:spPr>
        <p:txBody>
          <a:bodyPr>
            <a:normAutofit/>
          </a:bodyPr>
          <a:lstStyle/>
          <a:p>
            <a:pPr marL="0" indent="0">
              <a:buNone/>
            </a:pPr>
            <a:r>
              <a:rPr lang="en-IN" sz="2200" dirty="0"/>
              <a:t>The objective of this topic is to make students understand about</a:t>
            </a:r>
          </a:p>
          <a:p>
            <a:pPr marL="0" indent="0">
              <a:buNone/>
            </a:pPr>
            <a:endParaRPr lang="en-IN" sz="2200" dirty="0"/>
          </a:p>
          <a:p>
            <a:r>
              <a:rPr lang="en-US" sz="2200" dirty="0"/>
              <a:t>Five Asymptotic notations</a:t>
            </a:r>
          </a:p>
          <a:p>
            <a:pPr marL="514350" indent="-514350" algn="just">
              <a:buFont typeface="Wingdings" pitchFamily="2" charset="2"/>
              <a:buChar char="§"/>
            </a:pPr>
            <a:r>
              <a:rPr lang="en-US" sz="2200" dirty="0"/>
              <a:t>Big Theta Notation</a:t>
            </a:r>
          </a:p>
          <a:p>
            <a:pPr marL="514350" indent="-514350" algn="just">
              <a:buFont typeface="Wingdings" pitchFamily="2" charset="2"/>
              <a:buChar char="§"/>
            </a:pPr>
            <a:r>
              <a:rPr lang="en-US" sz="2200" dirty="0"/>
              <a:t>Big Oh Notation</a:t>
            </a:r>
          </a:p>
          <a:p>
            <a:pPr marL="514350" indent="-514350" algn="just">
              <a:buFont typeface="Wingdings" pitchFamily="2" charset="2"/>
              <a:buChar char="§"/>
            </a:pPr>
            <a:r>
              <a:rPr lang="en-US" sz="2200" dirty="0"/>
              <a:t>Big Omega Notation</a:t>
            </a:r>
          </a:p>
          <a:p>
            <a:pPr marL="514350" indent="-514350" algn="just">
              <a:buFont typeface="Wingdings" pitchFamily="2" charset="2"/>
              <a:buChar char="§"/>
            </a:pPr>
            <a:r>
              <a:rPr lang="en-US" sz="2200" dirty="0"/>
              <a:t>Small Oh Notation</a:t>
            </a:r>
          </a:p>
          <a:p>
            <a:pPr marL="514350" indent="-514350" algn="just">
              <a:buFont typeface="Wingdings" pitchFamily="2" charset="2"/>
              <a:buChar char="§"/>
            </a:pPr>
            <a:r>
              <a:rPr lang="en-US" sz="2200" dirty="0"/>
              <a:t>Small Omega Notation</a:t>
            </a:r>
          </a:p>
          <a:p>
            <a:endParaRPr lang="en-US" sz="2200" dirty="0"/>
          </a:p>
        </p:txBody>
      </p:sp>
      <p:sp>
        <p:nvSpPr>
          <p:cNvPr id="4" name="Date Placeholder 3"/>
          <p:cNvSpPr>
            <a:spLocks noGrp="1"/>
          </p:cNvSpPr>
          <p:nvPr>
            <p:ph type="dt" sz="half" idx="10"/>
          </p:nvPr>
        </p:nvSpPr>
        <p:spPr/>
        <p:txBody>
          <a:bodyPr/>
          <a:lstStyle/>
          <a:p>
            <a:fld id="{4055424F-6D04-4143-B421-75ED3EE5A2BC}"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Asymptotic Notations(CO1)- Objective</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543A62ED-9896-49C1-C71E-44E47F728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extLst>
      <p:ext uri="{BB962C8B-B14F-4D97-AF65-F5344CB8AC3E}">
        <p14:creationId xmlns:p14="http://schemas.microsoft.com/office/powerpoint/2010/main" val="1125463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4BAE338-EC61-40BC-8878-C4B717147C61}" type="datetime5">
              <a:rPr lang="en-US" smtClean="0"/>
              <a:t>29-Jul-24</a:t>
            </a:fld>
            <a:endParaRPr lang="en-US"/>
          </a:p>
        </p:txBody>
      </p:sp>
      <p:sp>
        <p:nvSpPr>
          <p:cNvPr id="5" name="Footer Placeholder 4"/>
          <p:cNvSpPr>
            <a:spLocks noGrp="1"/>
          </p:cNvSpPr>
          <p:nvPr>
            <p:ph type="ftr" sz="quarter" idx="11"/>
          </p:nvPr>
        </p:nvSpPr>
        <p:spPr>
          <a:xfrm>
            <a:off x="2895600" y="6356350"/>
            <a:ext cx="4419600" cy="365125"/>
          </a:xfrm>
        </p:spPr>
        <p:txBody>
          <a:bodyPr/>
          <a:lstStyle/>
          <a:p>
            <a:pPr>
              <a:defRPr/>
            </a:pPr>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dirty="0"/>
          </a:p>
        </p:txBody>
      </p:sp>
      <p:sp>
        <p:nvSpPr>
          <p:cNvPr id="9" name="Title 1"/>
          <p:cNvSpPr txBox="1">
            <a:spLocks/>
          </p:cNvSpPr>
          <p:nvPr/>
        </p:nvSpPr>
        <p:spPr>
          <a:xfrm>
            <a:off x="1600200" y="1"/>
            <a:ext cx="75438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Evaluation Scheme</a:t>
            </a: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pic>
        <p:nvPicPr>
          <p:cNvPr id="2" name="Picture 1"/>
          <p:cNvPicPr>
            <a:picLocks noChangeAspect="1"/>
          </p:cNvPicPr>
          <p:nvPr/>
        </p:nvPicPr>
        <p:blipFill>
          <a:blip r:embed="rId3"/>
          <a:stretch>
            <a:fillRect/>
          </a:stretch>
        </p:blipFill>
        <p:spPr>
          <a:xfrm>
            <a:off x="152400" y="742950"/>
            <a:ext cx="8763000" cy="5691790"/>
          </a:xfrm>
          <a:prstGeom prst="rect">
            <a:avLst/>
          </a:prstGeom>
        </p:spPr>
      </p:pic>
      <p:pic>
        <p:nvPicPr>
          <p:cNvPr id="3" name="Picture 2" descr="A logo for a company&#10;&#10;Description automatically generated">
            <a:extLst>
              <a:ext uri="{FF2B5EF4-FFF2-40B4-BE49-F238E27FC236}">
                <a16:creationId xmlns:a16="http://schemas.microsoft.com/office/drawing/2014/main" id="{0637CE03-8D60-9198-AF3E-D998C61B50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327052" cy="827683"/>
          </a:xfrm>
          <a:prstGeom prst="rect">
            <a:avLst/>
          </a:prstGeom>
        </p:spPr>
      </p:pic>
      <p:pic>
        <p:nvPicPr>
          <p:cNvPr id="8" name="Picture 7" descr="A document with numbers and text&#10;&#10;Description automatically generated">
            <a:extLst>
              <a:ext uri="{FF2B5EF4-FFF2-40B4-BE49-F238E27FC236}">
                <a16:creationId xmlns:a16="http://schemas.microsoft.com/office/drawing/2014/main" id="{5215B171-F207-057F-FD7B-FA580A5E36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99" y="1028576"/>
            <a:ext cx="8774907" cy="5463314"/>
          </a:xfrm>
          <a:prstGeom prst="rect">
            <a:avLst/>
          </a:prstGeom>
        </p:spPr>
      </p:pic>
    </p:spTree>
    <p:extLst>
      <p:ext uri="{BB962C8B-B14F-4D97-AF65-F5344CB8AC3E}">
        <p14:creationId xmlns:p14="http://schemas.microsoft.com/office/powerpoint/2010/main" val="2099740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algn="just"/>
            <a:r>
              <a:rPr lang="en-US" sz="2400" dirty="0"/>
              <a:t>Prerequisite</a:t>
            </a:r>
          </a:p>
          <a:p>
            <a:pPr algn="just"/>
            <a:r>
              <a:rPr lang="en-US" sz="2400" dirty="0"/>
              <a:t>Definition of algorithm</a:t>
            </a:r>
          </a:p>
          <a:p>
            <a:pPr marL="0" indent="0" algn="just">
              <a:buNone/>
            </a:pPr>
            <a:endParaRPr lang="en-US" sz="2200" dirty="0"/>
          </a:p>
          <a:p>
            <a:pPr algn="just"/>
            <a:r>
              <a:rPr lang="en-US" sz="2400" b="1" dirty="0"/>
              <a:t>Recap</a:t>
            </a:r>
          </a:p>
          <a:p>
            <a:pPr algn="just"/>
            <a:r>
              <a:rPr lang="en-US" sz="2200" dirty="0"/>
              <a:t>Cases of analysis of algorithm</a:t>
            </a:r>
          </a:p>
          <a:p>
            <a:endParaRPr lang="en-US" dirty="0"/>
          </a:p>
        </p:txBody>
      </p:sp>
      <p:sp>
        <p:nvSpPr>
          <p:cNvPr id="4" name="Date Placeholder 3"/>
          <p:cNvSpPr>
            <a:spLocks noGrp="1"/>
          </p:cNvSpPr>
          <p:nvPr>
            <p:ph type="dt" sz="half" idx="10"/>
          </p:nvPr>
        </p:nvSpPr>
        <p:spPr/>
        <p:txBody>
          <a:bodyPr/>
          <a:lstStyle/>
          <a:p>
            <a:fld id="{7C40407C-26F1-48A4-8608-55074547F474}"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Prerequisite and Recap</a:t>
            </a:r>
            <a:r>
              <a:rPr lang="en-US" sz="2800" b="1" dirty="0">
                <a:latin typeface="Calibri" panose="020F0502020204030204" pitchFamily="34" charset="0"/>
                <a:ea typeface="Calibri" panose="020F0502020204030204" pitchFamily="34" charset="0"/>
                <a:cs typeface="Calibri" panose="020F0502020204030204" pitchFamily="34" charset="0"/>
              </a:rPr>
              <a:t> (CO1)</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A018E97E-3839-F7A0-F8A9-FEE08BA80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extLst>
      <p:ext uri="{BB962C8B-B14F-4D97-AF65-F5344CB8AC3E}">
        <p14:creationId xmlns:p14="http://schemas.microsoft.com/office/powerpoint/2010/main" val="1431679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None/>
            </a:pPr>
            <a:r>
              <a:rPr lang="en-US" dirty="0"/>
              <a:t>    </a:t>
            </a:r>
            <a:r>
              <a:rPr lang="en-US" sz="2200" dirty="0"/>
              <a:t>The asymptotic running time of an algorithm are defined in terms of functions whose domains are the set of natural numbers. The following are the types of asymptotic notation</a:t>
            </a:r>
          </a:p>
          <a:p>
            <a:pPr algn="just">
              <a:buNone/>
            </a:pPr>
            <a:endParaRPr lang="en-US" sz="2200" dirty="0"/>
          </a:p>
          <a:p>
            <a:pPr marL="514350" indent="-514350" algn="just">
              <a:buFont typeface="Wingdings" pitchFamily="2" charset="2"/>
              <a:buChar char="§"/>
            </a:pPr>
            <a:r>
              <a:rPr lang="en-US" sz="2200" dirty="0"/>
              <a:t>Big Theta Notation</a:t>
            </a:r>
          </a:p>
          <a:p>
            <a:pPr marL="514350" indent="-514350" algn="just">
              <a:buFont typeface="Wingdings" pitchFamily="2" charset="2"/>
              <a:buChar char="§"/>
            </a:pPr>
            <a:r>
              <a:rPr lang="en-US" sz="2200" dirty="0"/>
              <a:t>Big Oh Notation</a:t>
            </a:r>
          </a:p>
          <a:p>
            <a:pPr marL="514350" indent="-514350" algn="just">
              <a:buFont typeface="Wingdings" pitchFamily="2" charset="2"/>
              <a:buChar char="§"/>
            </a:pPr>
            <a:r>
              <a:rPr lang="en-US" sz="2200" dirty="0"/>
              <a:t>Big Omega Notation</a:t>
            </a:r>
          </a:p>
          <a:p>
            <a:pPr marL="514350" indent="-514350" algn="just">
              <a:buFont typeface="Wingdings" pitchFamily="2" charset="2"/>
              <a:buChar char="§"/>
            </a:pPr>
            <a:r>
              <a:rPr lang="en-US" sz="2200" dirty="0"/>
              <a:t>Small Oh Notation</a:t>
            </a:r>
          </a:p>
          <a:p>
            <a:pPr marL="514350" indent="-514350" algn="just">
              <a:buFont typeface="Wingdings" pitchFamily="2" charset="2"/>
              <a:buChar char="§"/>
            </a:pPr>
            <a:r>
              <a:rPr lang="en-US" sz="2200" dirty="0"/>
              <a:t>Small Omega Notation</a:t>
            </a:r>
          </a:p>
          <a:p>
            <a:endParaRPr lang="en-US" sz="2400" dirty="0"/>
          </a:p>
        </p:txBody>
      </p:sp>
      <p:sp>
        <p:nvSpPr>
          <p:cNvPr id="4" name="Date Placeholder 3"/>
          <p:cNvSpPr>
            <a:spLocks noGrp="1"/>
          </p:cNvSpPr>
          <p:nvPr>
            <p:ph type="dt" sz="half" idx="10"/>
          </p:nvPr>
        </p:nvSpPr>
        <p:spPr/>
        <p:txBody>
          <a:bodyPr/>
          <a:lstStyle/>
          <a:p>
            <a:fld id="{9CDA480C-5A53-4E9D-8D9D-D5422AE90D05}"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Asymptotic Notations (CO1</a:t>
            </a:r>
            <a:r>
              <a:rPr lang="en-US" sz="2400" dirty="0">
                <a:latin typeface="Times New Roman" panose="02020603050405020304" pitchFamily="18" charset="0"/>
                <a:cs typeface="Times New Roman" panose="02020603050405020304" pitchFamily="18" charset="0"/>
              </a:rPr>
              <a:t>)</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2A2A3F25-67E5-D9C2-69E2-5851774FB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anim calcmode="lin" valueType="num">
                                      <p:cBhvr>
                                        <p:cTn id="2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97BA3FE-CD9B-4F4B-838F-641D20924CF7}"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Big Theta Notation (CO1)</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9" name="Picture 21" descr="graph_thet"/>
          <p:cNvPicPr>
            <a:picLocks noGrp="1" noChangeAspect="1" noChangeArrowheads="1"/>
          </p:cNvPicPr>
          <p:nvPr>
            <p:ph idx="1"/>
          </p:nvPr>
        </p:nvPicPr>
        <p:blipFill>
          <a:blip r:embed="rId3" cstate="print"/>
          <a:srcRect/>
          <a:stretch>
            <a:fillRect/>
          </a:stretch>
        </p:blipFill>
        <p:spPr bwMode="auto">
          <a:xfrm>
            <a:off x="2209800" y="2819400"/>
            <a:ext cx="4114800" cy="3275941"/>
          </a:xfrm>
          <a:prstGeom prst="rect">
            <a:avLst/>
          </a:prstGeom>
          <a:noFill/>
          <a:ln w="9525">
            <a:noFill/>
            <a:miter lim="800000"/>
            <a:headEnd/>
            <a:tailEnd/>
          </a:ln>
        </p:spPr>
      </p:pic>
      <p:sp>
        <p:nvSpPr>
          <p:cNvPr id="10" name="Rectangle 9"/>
          <p:cNvSpPr/>
          <p:nvPr/>
        </p:nvSpPr>
        <p:spPr>
          <a:xfrm>
            <a:off x="457200" y="1143000"/>
            <a:ext cx="8229600" cy="1107996"/>
          </a:xfrm>
          <a:prstGeom prst="rect">
            <a:avLst/>
          </a:prstGeom>
        </p:spPr>
        <p:txBody>
          <a:bodyPr wrap="square">
            <a:spAutoFit/>
          </a:bodyPr>
          <a:lstStyle/>
          <a:p>
            <a:r>
              <a:rPr lang="en-US" sz="2200" dirty="0">
                <a:latin typeface="+mj-lt"/>
                <a:cs typeface="Times New Roman" pitchFamily="18" charset="0"/>
              </a:rPr>
              <a:t>The function f(n) = Θ(g(n)) (read as “ f of n is theta of g of n”)  if there exist positive constants c1 and  c2 and n0 such that</a:t>
            </a:r>
          </a:p>
          <a:p>
            <a:r>
              <a:rPr lang="en-US" sz="2200" dirty="0">
                <a:latin typeface="+mj-lt"/>
                <a:cs typeface="Times New Roman" pitchFamily="18" charset="0"/>
              </a:rPr>
              <a:t>                                   </a:t>
            </a:r>
            <a:r>
              <a:rPr lang="en-US" sz="2200" dirty="0">
                <a:solidFill>
                  <a:srgbClr val="FF0000"/>
                </a:solidFill>
                <a:latin typeface="+mj-lt"/>
                <a:cs typeface="Times New Roman" pitchFamily="18" charset="0"/>
              </a:rPr>
              <a:t>c1g(n)≤f(n)≤c2g(n)                    for all n≥ n0</a:t>
            </a:r>
          </a:p>
        </p:txBody>
      </p:sp>
      <p:pic>
        <p:nvPicPr>
          <p:cNvPr id="2" name="Picture 1" descr="A logo for a company&#10;&#10;Description automatically generated">
            <a:extLst>
              <a:ext uri="{FF2B5EF4-FFF2-40B4-BE49-F238E27FC236}">
                <a16:creationId xmlns:a16="http://schemas.microsoft.com/office/drawing/2014/main" id="{D1EA32FD-C87A-8EF7-96E9-4952935E2C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8EF31EF-2A90-41EF-8076-10B254DBA4BE}"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3200" dirty="0"/>
          </a:p>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Big Theta Notation (CO1)</a:t>
            </a:r>
          </a:p>
          <a:p>
            <a:pPr lvl="0" algn="ctr">
              <a:spcBef>
                <a:spcPct val="0"/>
              </a:spcBef>
              <a:defRPr/>
            </a:pPr>
            <a:endParaRPr kumimoji="0" lang="en-US" sz="320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2" name="Rectangle 11">
            <a:extLst>
              <a:ext uri="{FF2B5EF4-FFF2-40B4-BE49-F238E27FC236}">
                <a16:creationId xmlns:a16="http://schemas.microsoft.com/office/drawing/2014/main" id="{52D89560-861C-4388-94B6-0AB5E290099C}"/>
              </a:ext>
            </a:extLst>
          </p:cNvPr>
          <p:cNvSpPr/>
          <p:nvPr/>
        </p:nvSpPr>
        <p:spPr>
          <a:xfrm>
            <a:off x="685800" y="1143000"/>
            <a:ext cx="7772400" cy="4421467"/>
          </a:xfrm>
          <a:prstGeom prst="rect">
            <a:avLst/>
          </a:prstGeom>
        </p:spPr>
        <p:txBody>
          <a:bodyPr wrap="square">
            <a:spAutoFit/>
          </a:bodyPr>
          <a:lstStyle/>
          <a:p>
            <a:pPr marL="30480" marR="30480" algn="just">
              <a:lnSpc>
                <a:spcPct val="107000"/>
              </a:lnSpc>
              <a:spcAft>
                <a:spcPts val="0"/>
              </a:spcAft>
            </a:pPr>
            <a:r>
              <a:rPr lang="en-IN" sz="22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Example</a:t>
            </a:r>
          </a:p>
          <a:p>
            <a:pPr marL="30480" marR="30480" algn="just">
              <a:lnSpc>
                <a:spcPct val="107000"/>
              </a:lnSpc>
              <a:spcAft>
                <a:spcPts val="0"/>
              </a:spcAft>
            </a:pPr>
            <a:endParaRPr lang="en-IN" sz="22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Let us consider a given function, </a:t>
            </a:r>
          </a:p>
          <a:p>
            <a:pPr marL="30480" marR="30480" algn="just">
              <a:lnSpc>
                <a:spcPct val="107000"/>
              </a:lnSpc>
              <a:spcAft>
                <a:spcPts val="0"/>
              </a:spcAft>
            </a:pPr>
            <a:endPar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ctr">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f</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)=4.</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MathJax_Main"/>
                <a:ea typeface="Times New Roman" panose="02020603050405020304" pitchFamily="18" charset="0"/>
                <a:cs typeface="Arial" panose="020B0604020202020204" pitchFamily="34" charset="0"/>
              </a:rPr>
              <a:t>+10.</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2</a:t>
            </a:r>
            <a:r>
              <a:rPr lang="en-IN" sz="2200" dirty="0">
                <a:solidFill>
                  <a:srgbClr val="000000"/>
                </a:solidFill>
                <a:latin typeface="MathJax_Main"/>
                <a:ea typeface="Times New Roman" panose="02020603050405020304" pitchFamily="18" charset="0"/>
                <a:cs typeface="Arial" panose="020B0604020202020204" pitchFamily="34" charset="0"/>
              </a:rPr>
              <a:t>+5.</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+1</a:t>
            </a:r>
          </a:p>
          <a:p>
            <a:pPr marL="30480" marR="30480" algn="ctr">
              <a:lnSpc>
                <a:spcPct val="107000"/>
              </a:lnSpc>
              <a:spcAft>
                <a:spcPts val="0"/>
              </a:spcAft>
            </a:pP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Considering </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p>
          <a:p>
            <a:pPr marL="30480" marR="30480" algn="just">
              <a:lnSpc>
                <a:spcPct val="107000"/>
              </a:lnSpc>
              <a:spcAft>
                <a:spcPts val="0"/>
              </a:spcAft>
            </a:pPr>
            <a:endPar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MathJax_Main"/>
                <a:ea typeface="Times New Roman" panose="02020603050405020304" pitchFamily="18" charset="0"/>
                <a:cs typeface="Arial" panose="020B0604020202020204" pitchFamily="34" charset="0"/>
              </a:rPr>
              <a:t>              4.</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AMS"/>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f</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AMS"/>
                <a:ea typeface="Times New Roman" panose="02020603050405020304" pitchFamily="18" charset="0"/>
                <a:cs typeface="Arial" panose="020B0604020202020204" pitchFamily="34" charset="0"/>
              </a:rPr>
              <a:t>⩽</a:t>
            </a:r>
            <a:r>
              <a:rPr lang="en-IN" sz="2200" dirty="0">
                <a:solidFill>
                  <a:srgbClr val="000000"/>
                </a:solidFill>
                <a:latin typeface="MathJax_Main"/>
                <a:ea typeface="Times New Roman" panose="02020603050405020304" pitchFamily="18" charset="0"/>
                <a:cs typeface="Arial" panose="020B0604020202020204" pitchFamily="34" charset="0"/>
              </a:rPr>
              <a:t>5.</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for all the large values of </a:t>
            </a:r>
            <a:r>
              <a:rPr lang="en-IN" sz="22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n</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p>
          <a:p>
            <a:pPr marL="30480" marR="30480" algn="just">
              <a:lnSpc>
                <a:spcPct val="107000"/>
              </a:lnSpc>
              <a:spcAft>
                <a:spcPts val="0"/>
              </a:spcAft>
            </a:pP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Hence, the complexity of </a:t>
            </a:r>
            <a:r>
              <a:rPr lang="en-IN" sz="2200" b="1" i="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f(n)</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can be represented as </a:t>
            </a:r>
          </a:p>
          <a:p>
            <a:pPr marL="30480" marR="30480" algn="just">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                                       θ</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i.e. </a:t>
            </a:r>
            <a:r>
              <a:rPr lang="en-IN" sz="2200" dirty="0">
                <a:solidFill>
                  <a:srgbClr val="000000"/>
                </a:solidFill>
                <a:latin typeface="MathJax_Math-italic"/>
                <a:ea typeface="Times New Roman" panose="02020603050405020304" pitchFamily="18" charset="0"/>
                <a:cs typeface="Arial" panose="020B0604020202020204" pitchFamily="34" charset="0"/>
              </a:rPr>
              <a:t>θ</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MathJax_Main"/>
                <a:ea typeface="Times New Roman" panose="02020603050405020304" pitchFamily="18" charset="0"/>
                <a:cs typeface="Arial" panose="020B0604020202020204" pitchFamily="34" charset="0"/>
              </a:rPr>
              <a:t>)</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descr="A logo for a company&#10;&#10;Description automatically generated">
            <a:extLst>
              <a:ext uri="{FF2B5EF4-FFF2-40B4-BE49-F238E27FC236}">
                <a16:creationId xmlns:a16="http://schemas.microsoft.com/office/drawing/2014/main" id="{72BE252B-3188-070F-B02C-31AA27878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extLst>
      <p:ext uri="{BB962C8B-B14F-4D97-AF65-F5344CB8AC3E}">
        <p14:creationId xmlns:p14="http://schemas.microsoft.com/office/powerpoint/2010/main" val="428336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2">
                                            <p:txEl>
                                              <p:pRg st="10" end="10"/>
                                            </p:txEl>
                                          </p:spTgt>
                                        </p:tgtEl>
                                        <p:attrNameLst>
                                          <p:attrName>style.visibility</p:attrName>
                                        </p:attrNameLst>
                                      </p:cBhvr>
                                      <p:to>
                                        <p:strVal val="visible"/>
                                      </p:to>
                                    </p:set>
                                    <p:animEffect transition="in" filter="fade">
                                      <p:cBhvr>
                                        <p:cTn id="11" dur="1000"/>
                                        <p:tgtEl>
                                          <p:spTgt spid="12">
                                            <p:txEl>
                                              <p:pRg st="10" end="10"/>
                                            </p:txEl>
                                          </p:spTgt>
                                        </p:tgtEl>
                                      </p:cBhvr>
                                    </p:animEffect>
                                    <p:anim calcmode="lin" valueType="num">
                                      <p:cBhvr>
                                        <p:cTn id="12" dur="1000" fill="hold"/>
                                        <p:tgtEl>
                                          <p:spTgt spid="12">
                                            <p:txEl>
                                              <p:pRg st="10" end="10"/>
                                            </p:txEl>
                                          </p:spTgt>
                                        </p:tgtEl>
                                        <p:attrNameLst>
                                          <p:attrName>ppt_x</p:attrName>
                                        </p:attrNameLst>
                                      </p:cBhvr>
                                      <p:tavLst>
                                        <p:tav tm="0">
                                          <p:val>
                                            <p:strVal val="#ppt_x"/>
                                          </p:val>
                                        </p:tav>
                                        <p:tav tm="100000">
                                          <p:val>
                                            <p:strVal val="#ppt_x"/>
                                          </p:val>
                                        </p:tav>
                                      </p:tavLst>
                                    </p:anim>
                                    <p:anim calcmode="lin" valueType="num">
                                      <p:cBhvr>
                                        <p:cTn id="13" dur="1000" fill="hold"/>
                                        <p:tgtEl>
                                          <p:spTgt spid="12">
                                            <p:txEl>
                                              <p:pRg st="10" end="1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2">
                                            <p:txEl>
                                              <p:pRg st="11" end="11"/>
                                            </p:txEl>
                                          </p:spTgt>
                                        </p:tgtEl>
                                        <p:attrNameLst>
                                          <p:attrName>style.visibility</p:attrName>
                                        </p:attrNameLst>
                                      </p:cBhvr>
                                      <p:to>
                                        <p:strVal val="visible"/>
                                      </p:to>
                                    </p:set>
                                    <p:animEffect transition="in" filter="fade">
                                      <p:cBhvr>
                                        <p:cTn id="16" dur="1000"/>
                                        <p:tgtEl>
                                          <p:spTgt spid="12">
                                            <p:txEl>
                                              <p:pRg st="11" end="11"/>
                                            </p:txEl>
                                          </p:spTgt>
                                        </p:tgtEl>
                                      </p:cBhvr>
                                    </p:animEffect>
                                    <p:anim calcmode="lin" valueType="num">
                                      <p:cBhvr>
                                        <p:cTn id="17" dur="1000" fill="hold"/>
                                        <p:tgtEl>
                                          <p:spTgt spid="12">
                                            <p:txEl>
                                              <p:pRg st="11" end="11"/>
                                            </p:txEl>
                                          </p:spTgt>
                                        </p:tgtEl>
                                        <p:attrNameLst>
                                          <p:attrName>ppt_x</p:attrName>
                                        </p:attrNameLst>
                                      </p:cBhvr>
                                      <p:tavLst>
                                        <p:tav tm="0">
                                          <p:val>
                                            <p:strVal val="#ppt_x"/>
                                          </p:val>
                                        </p:tav>
                                        <p:tav tm="100000">
                                          <p:val>
                                            <p:strVal val="#ppt_x"/>
                                          </p:val>
                                        </p:tav>
                                      </p:tavLst>
                                    </p:anim>
                                    <p:anim calcmode="lin" valueType="num">
                                      <p:cBhvr>
                                        <p:cTn id="18" dur="1000" fill="hold"/>
                                        <p:tgtEl>
                                          <p:spTgt spid="12">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03E3D22-051F-4560-A10A-7ACEDA70F25B}"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Big Oh Notation (CO1)</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 name="Rectangle 9"/>
          <p:cNvSpPr/>
          <p:nvPr/>
        </p:nvSpPr>
        <p:spPr>
          <a:xfrm>
            <a:off x="457200" y="1143000"/>
            <a:ext cx="3810000" cy="338554"/>
          </a:xfrm>
          <a:prstGeom prst="rect">
            <a:avLst/>
          </a:prstGeom>
        </p:spPr>
        <p:txBody>
          <a:bodyPr wrap="square">
            <a:spAutoFit/>
          </a:bodyPr>
          <a:lstStyle/>
          <a:p>
            <a:endParaRPr lang="en-US" sz="1600" dirty="0">
              <a:latin typeface="Times New Roman" pitchFamily="18" charset="0"/>
              <a:cs typeface="Times New Roman" pitchFamily="18" charset="0"/>
            </a:endParaRPr>
          </a:p>
        </p:txBody>
      </p:sp>
      <p:pic>
        <p:nvPicPr>
          <p:cNvPr id="14" name="Picture 2"/>
          <p:cNvPicPr>
            <a:picLocks noGrp="1" noChangeAspect="1" noChangeArrowheads="1"/>
          </p:cNvPicPr>
          <p:nvPr>
            <p:ph idx="1"/>
          </p:nvPr>
        </p:nvPicPr>
        <p:blipFill>
          <a:blip r:embed="rId3" cstate="print"/>
          <a:srcRect/>
          <a:stretch>
            <a:fillRect/>
          </a:stretch>
        </p:blipFill>
        <p:spPr bwMode="auto">
          <a:xfrm>
            <a:off x="2743200" y="2641701"/>
            <a:ext cx="4114800" cy="3316996"/>
          </a:xfrm>
          <a:prstGeom prst="rect">
            <a:avLst/>
          </a:prstGeom>
          <a:noFill/>
          <a:ln w="9525">
            <a:noFill/>
            <a:miter lim="800000"/>
            <a:headEnd/>
            <a:tailEnd/>
          </a:ln>
        </p:spPr>
      </p:pic>
      <p:sp>
        <p:nvSpPr>
          <p:cNvPr id="15" name="Rectangle 14"/>
          <p:cNvSpPr/>
          <p:nvPr/>
        </p:nvSpPr>
        <p:spPr>
          <a:xfrm>
            <a:off x="381000" y="1295400"/>
            <a:ext cx="8305800" cy="1446550"/>
          </a:xfrm>
          <a:prstGeom prst="rect">
            <a:avLst/>
          </a:prstGeom>
        </p:spPr>
        <p:txBody>
          <a:bodyPr wrap="square">
            <a:spAutoFit/>
          </a:bodyPr>
          <a:lstStyle/>
          <a:p>
            <a:r>
              <a:rPr lang="en-US" sz="2200" dirty="0"/>
              <a:t>The function f(n) = O(g(n)) (read as “ f of n is big oh of g of n”)  if there exist positive constants c  and n0 such that </a:t>
            </a:r>
          </a:p>
          <a:p>
            <a:r>
              <a:rPr lang="en-US" sz="2200" dirty="0"/>
              <a:t>                                                f(n)≤cg(n)  for all  n≥ n0</a:t>
            </a:r>
          </a:p>
          <a:p>
            <a:r>
              <a:rPr lang="en-US" sz="2200" b="1" dirty="0"/>
              <a:t> </a:t>
            </a:r>
            <a:endParaRPr lang="en-US" sz="2200" dirty="0"/>
          </a:p>
        </p:txBody>
      </p:sp>
      <p:pic>
        <p:nvPicPr>
          <p:cNvPr id="2" name="Picture 1" descr="A logo for a company&#10;&#10;Description automatically generated">
            <a:extLst>
              <a:ext uri="{FF2B5EF4-FFF2-40B4-BE49-F238E27FC236}">
                <a16:creationId xmlns:a16="http://schemas.microsoft.com/office/drawing/2014/main" id="{9ED58B64-68DF-2BFA-EB13-E95FA27E6E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F26165-FDAD-45F4-B049-442552548EAB}"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3200" dirty="0"/>
          </a:p>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Big Oh Notation (CO1)</a:t>
            </a:r>
          </a:p>
          <a:p>
            <a:pPr lvl="0" algn="ctr">
              <a:spcBef>
                <a:spcPct val="0"/>
              </a:spcBef>
              <a:defRPr/>
            </a:pPr>
            <a:endParaRPr kumimoji="0" lang="en-US" sz="320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2" name="Rectangle 11">
            <a:extLst>
              <a:ext uri="{FF2B5EF4-FFF2-40B4-BE49-F238E27FC236}">
                <a16:creationId xmlns:a16="http://schemas.microsoft.com/office/drawing/2014/main" id="{52D89560-861C-4388-94B6-0AB5E290099C}"/>
              </a:ext>
            </a:extLst>
          </p:cNvPr>
          <p:cNvSpPr/>
          <p:nvPr/>
        </p:nvSpPr>
        <p:spPr>
          <a:xfrm>
            <a:off x="685800" y="1143000"/>
            <a:ext cx="7772400" cy="4421467"/>
          </a:xfrm>
          <a:prstGeom prst="rect">
            <a:avLst/>
          </a:prstGeom>
        </p:spPr>
        <p:txBody>
          <a:bodyPr wrap="square">
            <a:spAutoFit/>
          </a:bodyPr>
          <a:lstStyle/>
          <a:p>
            <a:pPr marL="30480" marR="30480" algn="just">
              <a:lnSpc>
                <a:spcPct val="107000"/>
              </a:lnSpc>
              <a:spcAft>
                <a:spcPts val="0"/>
              </a:spcAft>
            </a:pPr>
            <a:r>
              <a:rPr lang="en-IN" sz="22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Example</a:t>
            </a:r>
          </a:p>
          <a:p>
            <a:pPr marL="30480" marR="30480" algn="just">
              <a:lnSpc>
                <a:spcPct val="107000"/>
              </a:lnSpc>
              <a:spcAft>
                <a:spcPts val="0"/>
              </a:spcAft>
            </a:pPr>
            <a:endParaRPr lang="en-IN" sz="22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Let us consider a given function, </a:t>
            </a:r>
          </a:p>
          <a:p>
            <a:pPr marL="30480" marR="30480" algn="just">
              <a:lnSpc>
                <a:spcPct val="107000"/>
              </a:lnSpc>
              <a:spcAft>
                <a:spcPts val="0"/>
              </a:spcAft>
            </a:pPr>
            <a:endPar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ctr">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f</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)=4.</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MathJax_Main"/>
                <a:ea typeface="Times New Roman" panose="02020603050405020304" pitchFamily="18" charset="0"/>
                <a:cs typeface="Arial" panose="020B0604020202020204" pitchFamily="34" charset="0"/>
              </a:rPr>
              <a:t>+10.</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2</a:t>
            </a:r>
            <a:r>
              <a:rPr lang="en-IN" sz="2200" dirty="0">
                <a:solidFill>
                  <a:srgbClr val="000000"/>
                </a:solidFill>
                <a:latin typeface="MathJax_Main"/>
                <a:ea typeface="Times New Roman" panose="02020603050405020304" pitchFamily="18" charset="0"/>
                <a:cs typeface="Arial" panose="020B0604020202020204" pitchFamily="34" charset="0"/>
              </a:rPr>
              <a:t>+5.</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+1</a:t>
            </a:r>
          </a:p>
          <a:p>
            <a:pPr marL="30480" marR="30480" algn="ctr">
              <a:lnSpc>
                <a:spcPct val="107000"/>
              </a:lnSpc>
              <a:spcAft>
                <a:spcPts val="0"/>
              </a:spcAft>
            </a:pP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Considering </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p>
          <a:p>
            <a:pPr marL="30480" marR="30480" algn="just">
              <a:lnSpc>
                <a:spcPct val="107000"/>
              </a:lnSpc>
              <a:spcAft>
                <a:spcPts val="0"/>
              </a:spcAft>
            </a:pPr>
            <a:endPar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                      f</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AMS"/>
                <a:ea typeface="Times New Roman" panose="02020603050405020304" pitchFamily="18" charset="0"/>
                <a:cs typeface="Arial" panose="020B0604020202020204" pitchFamily="34" charset="0"/>
              </a:rPr>
              <a:t>⩽</a:t>
            </a:r>
            <a:r>
              <a:rPr lang="en-IN" sz="2200" dirty="0">
                <a:solidFill>
                  <a:srgbClr val="000000"/>
                </a:solidFill>
                <a:latin typeface="MathJax_Main"/>
                <a:ea typeface="Times New Roman" panose="02020603050405020304" pitchFamily="18" charset="0"/>
                <a:cs typeface="Arial" panose="020B0604020202020204" pitchFamily="34" charset="0"/>
              </a:rPr>
              <a:t>5.</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for all the values of n&gt;2.</a:t>
            </a:r>
          </a:p>
          <a:p>
            <a:pPr marL="30480" marR="30480" algn="just">
              <a:lnSpc>
                <a:spcPct val="107000"/>
              </a:lnSpc>
              <a:spcAft>
                <a:spcPts val="0"/>
              </a:spcAft>
            </a:pP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Hence, the complexity of </a:t>
            </a:r>
            <a:r>
              <a:rPr lang="en-IN" sz="2200" b="1" i="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f(n)</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can be represented as </a:t>
            </a:r>
          </a:p>
          <a:p>
            <a:pPr marL="30480" marR="30480" algn="just">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                                       O</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i.e. O</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MathJax_Main"/>
                <a:ea typeface="Times New Roman" panose="02020603050405020304" pitchFamily="18" charset="0"/>
                <a:cs typeface="Arial" panose="020B0604020202020204" pitchFamily="34" charset="0"/>
              </a:rPr>
              <a:t>)</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descr="A logo for a company&#10;&#10;Description automatically generated">
            <a:extLst>
              <a:ext uri="{FF2B5EF4-FFF2-40B4-BE49-F238E27FC236}">
                <a16:creationId xmlns:a16="http://schemas.microsoft.com/office/drawing/2014/main" id="{E43C819E-E00A-F59E-BE06-A31284C4F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extLst>
      <p:ext uri="{BB962C8B-B14F-4D97-AF65-F5344CB8AC3E}">
        <p14:creationId xmlns:p14="http://schemas.microsoft.com/office/powerpoint/2010/main" val="173835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2">
                                            <p:txEl>
                                              <p:pRg st="10" end="10"/>
                                            </p:txEl>
                                          </p:spTgt>
                                        </p:tgtEl>
                                        <p:attrNameLst>
                                          <p:attrName>style.visibility</p:attrName>
                                        </p:attrNameLst>
                                      </p:cBhvr>
                                      <p:to>
                                        <p:strVal val="visible"/>
                                      </p:to>
                                    </p:set>
                                    <p:animEffect transition="in" filter="fade">
                                      <p:cBhvr>
                                        <p:cTn id="11" dur="1000"/>
                                        <p:tgtEl>
                                          <p:spTgt spid="12">
                                            <p:txEl>
                                              <p:pRg st="10" end="10"/>
                                            </p:txEl>
                                          </p:spTgt>
                                        </p:tgtEl>
                                      </p:cBhvr>
                                    </p:animEffect>
                                    <p:anim calcmode="lin" valueType="num">
                                      <p:cBhvr>
                                        <p:cTn id="12" dur="1000" fill="hold"/>
                                        <p:tgtEl>
                                          <p:spTgt spid="12">
                                            <p:txEl>
                                              <p:pRg st="10" end="10"/>
                                            </p:txEl>
                                          </p:spTgt>
                                        </p:tgtEl>
                                        <p:attrNameLst>
                                          <p:attrName>ppt_x</p:attrName>
                                        </p:attrNameLst>
                                      </p:cBhvr>
                                      <p:tavLst>
                                        <p:tav tm="0">
                                          <p:val>
                                            <p:strVal val="#ppt_x"/>
                                          </p:val>
                                        </p:tav>
                                        <p:tav tm="100000">
                                          <p:val>
                                            <p:strVal val="#ppt_x"/>
                                          </p:val>
                                        </p:tav>
                                      </p:tavLst>
                                    </p:anim>
                                    <p:anim calcmode="lin" valueType="num">
                                      <p:cBhvr>
                                        <p:cTn id="13" dur="1000" fill="hold"/>
                                        <p:tgtEl>
                                          <p:spTgt spid="12">
                                            <p:txEl>
                                              <p:pRg st="10" end="1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2">
                                            <p:txEl>
                                              <p:pRg st="11" end="11"/>
                                            </p:txEl>
                                          </p:spTgt>
                                        </p:tgtEl>
                                        <p:attrNameLst>
                                          <p:attrName>style.visibility</p:attrName>
                                        </p:attrNameLst>
                                      </p:cBhvr>
                                      <p:to>
                                        <p:strVal val="visible"/>
                                      </p:to>
                                    </p:set>
                                    <p:animEffect transition="in" filter="fade">
                                      <p:cBhvr>
                                        <p:cTn id="16" dur="1000"/>
                                        <p:tgtEl>
                                          <p:spTgt spid="12">
                                            <p:txEl>
                                              <p:pRg st="11" end="11"/>
                                            </p:txEl>
                                          </p:spTgt>
                                        </p:tgtEl>
                                      </p:cBhvr>
                                    </p:animEffect>
                                    <p:anim calcmode="lin" valueType="num">
                                      <p:cBhvr>
                                        <p:cTn id="17" dur="1000" fill="hold"/>
                                        <p:tgtEl>
                                          <p:spTgt spid="12">
                                            <p:txEl>
                                              <p:pRg st="11" end="11"/>
                                            </p:txEl>
                                          </p:spTgt>
                                        </p:tgtEl>
                                        <p:attrNameLst>
                                          <p:attrName>ppt_x</p:attrName>
                                        </p:attrNameLst>
                                      </p:cBhvr>
                                      <p:tavLst>
                                        <p:tav tm="0">
                                          <p:val>
                                            <p:strVal val="#ppt_x"/>
                                          </p:val>
                                        </p:tav>
                                        <p:tav tm="100000">
                                          <p:val>
                                            <p:strVal val="#ppt_x"/>
                                          </p:val>
                                        </p:tav>
                                      </p:tavLst>
                                    </p:anim>
                                    <p:anim calcmode="lin" valueType="num">
                                      <p:cBhvr>
                                        <p:cTn id="18" dur="1000" fill="hold"/>
                                        <p:tgtEl>
                                          <p:spTgt spid="12">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ECEFC5-3BA8-45B3-9859-7DEB0B9320CA}"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Big Omega Notation (CO1)</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 name="Rectangle 9"/>
          <p:cNvSpPr/>
          <p:nvPr/>
        </p:nvSpPr>
        <p:spPr>
          <a:xfrm>
            <a:off x="457200" y="1143000"/>
            <a:ext cx="3810000" cy="338554"/>
          </a:xfrm>
          <a:prstGeom prst="rect">
            <a:avLst/>
          </a:prstGeom>
        </p:spPr>
        <p:txBody>
          <a:bodyPr wrap="square">
            <a:spAutoFit/>
          </a:bodyPr>
          <a:lstStyle/>
          <a:p>
            <a:endParaRPr lang="en-US" sz="1600" dirty="0">
              <a:latin typeface="Times New Roman" pitchFamily="18" charset="0"/>
              <a:cs typeface="Times New Roman" pitchFamily="18" charset="0"/>
            </a:endParaRPr>
          </a:p>
        </p:txBody>
      </p:sp>
      <p:pic>
        <p:nvPicPr>
          <p:cNvPr id="12" name="Content Placeholder 11" descr="graph_Omega"/>
          <p:cNvPicPr>
            <a:picLocks noGrp="1" noChangeAspect="1" noChangeArrowheads="1"/>
          </p:cNvPicPr>
          <p:nvPr>
            <p:ph idx="1"/>
          </p:nvPr>
        </p:nvPicPr>
        <p:blipFill>
          <a:blip r:embed="rId3" cstate="print"/>
          <a:srcRect/>
          <a:stretch>
            <a:fillRect/>
          </a:stretch>
        </p:blipFill>
        <p:spPr bwMode="auto">
          <a:xfrm>
            <a:off x="2324100" y="2386428"/>
            <a:ext cx="4495800" cy="3707062"/>
          </a:xfrm>
          <a:prstGeom prst="rect">
            <a:avLst/>
          </a:prstGeom>
          <a:noFill/>
          <a:ln w="9525">
            <a:noFill/>
            <a:miter lim="800000"/>
            <a:headEnd/>
            <a:tailEnd/>
          </a:ln>
        </p:spPr>
      </p:pic>
      <p:sp>
        <p:nvSpPr>
          <p:cNvPr id="13" name="Rectangle 12"/>
          <p:cNvSpPr/>
          <p:nvPr/>
        </p:nvSpPr>
        <p:spPr>
          <a:xfrm>
            <a:off x="457200" y="1001433"/>
            <a:ext cx="8229600" cy="1384995"/>
          </a:xfrm>
          <a:prstGeom prst="rect">
            <a:avLst/>
          </a:prstGeom>
        </p:spPr>
        <p:txBody>
          <a:bodyPr wrap="square">
            <a:spAutoFit/>
          </a:bodyPr>
          <a:lstStyle/>
          <a:p>
            <a:r>
              <a:rPr lang="en-US" sz="2200" dirty="0"/>
              <a:t>The function f(n) = Ω(g(n)) (read as “ f of n is Ω of g of n”) if there exist positive  constants c and n0 such that </a:t>
            </a:r>
          </a:p>
          <a:p>
            <a:r>
              <a:rPr lang="en-US" sz="2200" dirty="0"/>
              <a:t>                                          cg(n)≤ f(n)  for all n≥ n0</a:t>
            </a:r>
          </a:p>
          <a:p>
            <a:endParaRPr lang="en-US" dirty="0"/>
          </a:p>
        </p:txBody>
      </p:sp>
      <p:pic>
        <p:nvPicPr>
          <p:cNvPr id="2" name="Picture 1" descr="A logo for a company&#10;&#10;Description automatically generated">
            <a:extLst>
              <a:ext uri="{FF2B5EF4-FFF2-40B4-BE49-F238E27FC236}">
                <a16:creationId xmlns:a16="http://schemas.microsoft.com/office/drawing/2014/main" id="{0A3FB72C-A764-8656-3D19-4C65787939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327052" cy="10585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A2A522-BA65-4490-A901-0E152BD19756}"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27052" y="8217"/>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3200" dirty="0"/>
          </a:p>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Big Omega Notation (CO1)</a:t>
            </a:r>
          </a:p>
          <a:p>
            <a:pPr lvl="0" algn="ctr">
              <a:spcBef>
                <a:spcPct val="0"/>
              </a:spcBef>
              <a:defRPr/>
            </a:pPr>
            <a:endParaRPr kumimoji="0" lang="en-US" sz="320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2" name="Rectangle 11">
            <a:extLst>
              <a:ext uri="{FF2B5EF4-FFF2-40B4-BE49-F238E27FC236}">
                <a16:creationId xmlns:a16="http://schemas.microsoft.com/office/drawing/2014/main" id="{52D89560-861C-4388-94B6-0AB5E290099C}"/>
              </a:ext>
            </a:extLst>
          </p:cNvPr>
          <p:cNvSpPr/>
          <p:nvPr/>
        </p:nvSpPr>
        <p:spPr>
          <a:xfrm>
            <a:off x="685800" y="1143000"/>
            <a:ext cx="7772400" cy="4421467"/>
          </a:xfrm>
          <a:prstGeom prst="rect">
            <a:avLst/>
          </a:prstGeom>
        </p:spPr>
        <p:txBody>
          <a:bodyPr wrap="square">
            <a:spAutoFit/>
          </a:bodyPr>
          <a:lstStyle/>
          <a:p>
            <a:pPr marL="30480" marR="30480" algn="just">
              <a:lnSpc>
                <a:spcPct val="107000"/>
              </a:lnSpc>
              <a:spcAft>
                <a:spcPts val="0"/>
              </a:spcAft>
            </a:pPr>
            <a:r>
              <a:rPr lang="en-IN" sz="22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Example</a:t>
            </a:r>
          </a:p>
          <a:p>
            <a:pPr marL="30480" marR="30480" algn="just">
              <a:lnSpc>
                <a:spcPct val="107000"/>
              </a:lnSpc>
              <a:spcAft>
                <a:spcPts val="0"/>
              </a:spcAft>
            </a:pPr>
            <a:endParaRPr lang="en-IN" sz="22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Let us consider a given function, </a:t>
            </a:r>
          </a:p>
          <a:p>
            <a:pPr marL="30480" marR="30480" algn="just">
              <a:lnSpc>
                <a:spcPct val="107000"/>
              </a:lnSpc>
              <a:spcAft>
                <a:spcPts val="0"/>
              </a:spcAft>
            </a:pPr>
            <a:endPar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ctr">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f</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)=4.</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MathJax_Main"/>
                <a:ea typeface="Times New Roman" panose="02020603050405020304" pitchFamily="18" charset="0"/>
                <a:cs typeface="Arial" panose="020B0604020202020204" pitchFamily="34" charset="0"/>
              </a:rPr>
              <a:t>+10.</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2</a:t>
            </a:r>
            <a:r>
              <a:rPr lang="en-IN" sz="2200" dirty="0">
                <a:solidFill>
                  <a:srgbClr val="000000"/>
                </a:solidFill>
                <a:latin typeface="MathJax_Main"/>
                <a:ea typeface="Times New Roman" panose="02020603050405020304" pitchFamily="18" charset="0"/>
                <a:cs typeface="Arial" panose="020B0604020202020204" pitchFamily="34" charset="0"/>
              </a:rPr>
              <a:t>+5.</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+1</a:t>
            </a:r>
          </a:p>
          <a:p>
            <a:pPr marL="30480" marR="30480" algn="ctr">
              <a:lnSpc>
                <a:spcPct val="107000"/>
              </a:lnSpc>
              <a:spcAft>
                <a:spcPts val="0"/>
              </a:spcAft>
            </a:pP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Considering </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p>
          <a:p>
            <a:pPr marL="30480" marR="30480" algn="just">
              <a:lnSpc>
                <a:spcPct val="107000"/>
              </a:lnSpc>
              <a:spcAft>
                <a:spcPts val="0"/>
              </a:spcAft>
            </a:pPr>
            <a:endPar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                      f</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  </a:t>
            </a:r>
            <a:r>
              <a:rPr lang="en-IN" sz="22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4</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for all the values of n&gt;0.</a:t>
            </a:r>
          </a:p>
          <a:p>
            <a:pPr marL="30480" marR="30480" algn="just">
              <a:lnSpc>
                <a:spcPct val="107000"/>
              </a:lnSpc>
              <a:spcAft>
                <a:spcPts val="0"/>
              </a:spcAft>
            </a:pP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Hence, the complexity of </a:t>
            </a:r>
            <a:r>
              <a:rPr lang="en-IN" sz="2200" b="1" i="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f(n)</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can be represented as </a:t>
            </a:r>
          </a:p>
          <a:p>
            <a:pPr marL="30480" marR="30480" algn="just">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                                      </a:t>
            </a:r>
            <a:r>
              <a:rPr lang="en-US" sz="2200" dirty="0"/>
              <a:t>Ω</a:t>
            </a:r>
            <a:r>
              <a:rPr lang="en-IN" sz="2200" dirty="0">
                <a:solidFill>
                  <a:srgbClr val="000000"/>
                </a:solidFill>
                <a:latin typeface="MathJax_Math-italic"/>
                <a:ea typeface="Times New Roman" panose="02020603050405020304" pitchFamily="18" charset="0"/>
                <a:cs typeface="Arial" panose="020B0604020202020204" pitchFamily="34" charset="0"/>
              </a:rPr>
              <a:t> </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i.e. </a:t>
            </a:r>
            <a:r>
              <a:rPr lang="en-US" sz="2200" dirty="0"/>
              <a:t> Ω</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MathJax_Main"/>
                <a:ea typeface="Times New Roman" panose="02020603050405020304" pitchFamily="18" charset="0"/>
                <a:cs typeface="Arial" panose="020B0604020202020204" pitchFamily="34" charset="0"/>
              </a:rPr>
              <a:t>)</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descr="A logo for a company&#10;&#10;Description automatically generated">
            <a:extLst>
              <a:ext uri="{FF2B5EF4-FFF2-40B4-BE49-F238E27FC236}">
                <a16:creationId xmlns:a16="http://schemas.microsoft.com/office/drawing/2014/main" id="{EAF4E7ED-8B8E-F9C9-F8C9-8769CF4D7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26602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2">
                                            <p:txEl>
                                              <p:pRg st="10" end="10"/>
                                            </p:txEl>
                                          </p:spTgt>
                                        </p:tgtEl>
                                        <p:attrNameLst>
                                          <p:attrName>style.visibility</p:attrName>
                                        </p:attrNameLst>
                                      </p:cBhvr>
                                      <p:to>
                                        <p:strVal val="visible"/>
                                      </p:to>
                                    </p:set>
                                    <p:animEffect transition="in" filter="fade">
                                      <p:cBhvr>
                                        <p:cTn id="11" dur="1000"/>
                                        <p:tgtEl>
                                          <p:spTgt spid="12">
                                            <p:txEl>
                                              <p:pRg st="10" end="10"/>
                                            </p:txEl>
                                          </p:spTgt>
                                        </p:tgtEl>
                                      </p:cBhvr>
                                    </p:animEffect>
                                    <p:anim calcmode="lin" valueType="num">
                                      <p:cBhvr>
                                        <p:cTn id="12" dur="1000" fill="hold"/>
                                        <p:tgtEl>
                                          <p:spTgt spid="12">
                                            <p:txEl>
                                              <p:pRg st="10" end="10"/>
                                            </p:txEl>
                                          </p:spTgt>
                                        </p:tgtEl>
                                        <p:attrNameLst>
                                          <p:attrName>ppt_x</p:attrName>
                                        </p:attrNameLst>
                                      </p:cBhvr>
                                      <p:tavLst>
                                        <p:tav tm="0">
                                          <p:val>
                                            <p:strVal val="#ppt_x"/>
                                          </p:val>
                                        </p:tav>
                                        <p:tav tm="100000">
                                          <p:val>
                                            <p:strVal val="#ppt_x"/>
                                          </p:val>
                                        </p:tav>
                                      </p:tavLst>
                                    </p:anim>
                                    <p:anim calcmode="lin" valueType="num">
                                      <p:cBhvr>
                                        <p:cTn id="13" dur="1000" fill="hold"/>
                                        <p:tgtEl>
                                          <p:spTgt spid="12">
                                            <p:txEl>
                                              <p:pRg st="10" end="1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2">
                                            <p:txEl>
                                              <p:pRg st="11" end="11"/>
                                            </p:txEl>
                                          </p:spTgt>
                                        </p:tgtEl>
                                        <p:attrNameLst>
                                          <p:attrName>style.visibility</p:attrName>
                                        </p:attrNameLst>
                                      </p:cBhvr>
                                      <p:to>
                                        <p:strVal val="visible"/>
                                      </p:to>
                                    </p:set>
                                    <p:animEffect transition="in" filter="fade">
                                      <p:cBhvr>
                                        <p:cTn id="16" dur="1000"/>
                                        <p:tgtEl>
                                          <p:spTgt spid="12">
                                            <p:txEl>
                                              <p:pRg st="11" end="11"/>
                                            </p:txEl>
                                          </p:spTgt>
                                        </p:tgtEl>
                                      </p:cBhvr>
                                    </p:animEffect>
                                    <p:anim calcmode="lin" valueType="num">
                                      <p:cBhvr>
                                        <p:cTn id="17" dur="1000" fill="hold"/>
                                        <p:tgtEl>
                                          <p:spTgt spid="12">
                                            <p:txEl>
                                              <p:pRg st="11" end="11"/>
                                            </p:txEl>
                                          </p:spTgt>
                                        </p:tgtEl>
                                        <p:attrNameLst>
                                          <p:attrName>ppt_x</p:attrName>
                                        </p:attrNameLst>
                                      </p:cBhvr>
                                      <p:tavLst>
                                        <p:tav tm="0">
                                          <p:val>
                                            <p:strVal val="#ppt_x"/>
                                          </p:val>
                                        </p:tav>
                                        <p:tav tm="100000">
                                          <p:val>
                                            <p:strVal val="#ppt_x"/>
                                          </p:val>
                                        </p:tav>
                                      </p:tavLst>
                                    </p:anim>
                                    <p:anim calcmode="lin" valueType="num">
                                      <p:cBhvr>
                                        <p:cTn id="18" dur="1000" fill="hold"/>
                                        <p:tgtEl>
                                          <p:spTgt spid="12">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B2DA6CF-245C-4014-8CA9-1537EC282054}"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Small Oh Notation (CO1)</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 name="Rectangle 9"/>
          <p:cNvSpPr/>
          <p:nvPr/>
        </p:nvSpPr>
        <p:spPr>
          <a:xfrm>
            <a:off x="457200" y="1143000"/>
            <a:ext cx="3810000" cy="338554"/>
          </a:xfrm>
          <a:prstGeom prst="rect">
            <a:avLst/>
          </a:prstGeom>
        </p:spPr>
        <p:txBody>
          <a:bodyPr wrap="square">
            <a:spAutoFit/>
          </a:bodyPr>
          <a:lstStyle/>
          <a:p>
            <a:endParaRPr lang="en-US" sz="1600" dirty="0">
              <a:latin typeface="Times New Roman" pitchFamily="18" charset="0"/>
              <a:cs typeface="Times New Roman" pitchFamily="18" charset="0"/>
            </a:endParaRPr>
          </a:p>
        </p:txBody>
      </p:sp>
      <p:sp>
        <p:nvSpPr>
          <p:cNvPr id="15" name="Rectangle 14"/>
          <p:cNvSpPr/>
          <p:nvPr/>
        </p:nvSpPr>
        <p:spPr>
          <a:xfrm>
            <a:off x="381000" y="1066800"/>
            <a:ext cx="8077200" cy="2462213"/>
          </a:xfrm>
          <a:prstGeom prst="rect">
            <a:avLst/>
          </a:prstGeom>
        </p:spPr>
        <p:txBody>
          <a:bodyPr wrap="square">
            <a:spAutoFit/>
          </a:bodyPr>
          <a:lstStyle/>
          <a:p>
            <a:pPr marL="342900" indent="-342900">
              <a:buFont typeface="Arial" panose="020B0604020202020204" pitchFamily="34" charset="0"/>
              <a:buChar char="•"/>
            </a:pPr>
            <a:r>
              <a:rPr lang="en-US" sz="2200" dirty="0"/>
              <a:t>Upper bound that is not asymptotically tight </a:t>
            </a:r>
          </a:p>
          <a:p>
            <a:r>
              <a:rPr lang="en-US" sz="2200" dirty="0"/>
              <a:t>                      f(n) = o(g(n)) if </a:t>
            </a:r>
            <a:r>
              <a:rPr lang="pt-BR" sz="2200" dirty="0"/>
              <a:t>f(n)&lt; c(g(n)) for all n≥ n0</a:t>
            </a:r>
          </a:p>
          <a:p>
            <a:endParaRPr lang="en-US" sz="2200" dirty="0"/>
          </a:p>
          <a:p>
            <a:pPr marL="342900" indent="-342900">
              <a:lnSpc>
                <a:spcPct val="90000"/>
              </a:lnSpc>
              <a:spcBef>
                <a:spcPct val="0"/>
              </a:spcBef>
              <a:spcAft>
                <a:spcPct val="20000"/>
              </a:spcAft>
              <a:buFont typeface="Arial" panose="020B0604020202020204" pitchFamily="34" charset="0"/>
              <a:buChar char="•"/>
            </a:pPr>
            <a:r>
              <a:rPr lang="en-US" sz="2200" i="1" dirty="0"/>
              <a:t>f</a:t>
            </a:r>
            <a:r>
              <a:rPr lang="en-US" sz="2200" dirty="0"/>
              <a:t>(</a:t>
            </a:r>
            <a:r>
              <a:rPr lang="en-US" sz="2200" i="1" dirty="0"/>
              <a:t>n</a:t>
            </a:r>
            <a:r>
              <a:rPr lang="en-US" sz="2200" dirty="0"/>
              <a:t>) becomes insignificant relative to </a:t>
            </a:r>
            <a:r>
              <a:rPr lang="en-US" sz="2200" i="1" dirty="0"/>
              <a:t>g</a:t>
            </a:r>
            <a:r>
              <a:rPr lang="en-US" sz="2200" dirty="0"/>
              <a:t>(</a:t>
            </a:r>
            <a:r>
              <a:rPr lang="en-US" sz="2200" i="1" dirty="0"/>
              <a:t>n</a:t>
            </a:r>
            <a:r>
              <a:rPr lang="en-US" sz="2200" dirty="0"/>
              <a:t>)</a:t>
            </a:r>
            <a:r>
              <a:rPr lang="en-US" sz="2200" i="1" dirty="0"/>
              <a:t> </a:t>
            </a:r>
            <a:r>
              <a:rPr lang="en-US" sz="2200" dirty="0"/>
              <a:t>as </a:t>
            </a:r>
            <a:r>
              <a:rPr lang="en-US" sz="2200" i="1" dirty="0"/>
              <a:t>n </a:t>
            </a:r>
            <a:r>
              <a:rPr lang="en-US" sz="2200" dirty="0"/>
              <a:t>approaches infinity:</a:t>
            </a:r>
          </a:p>
          <a:p>
            <a:pPr>
              <a:lnSpc>
                <a:spcPct val="90000"/>
              </a:lnSpc>
              <a:spcBef>
                <a:spcPct val="0"/>
              </a:spcBef>
              <a:spcAft>
                <a:spcPct val="20000"/>
              </a:spcAft>
              <a:buFont typeface="Wingdings" pitchFamily="2" charset="2"/>
              <a:buNone/>
            </a:pPr>
            <a:r>
              <a:rPr lang="en-US" sz="2200" dirty="0"/>
              <a:t>		  	  </a:t>
            </a:r>
            <a:r>
              <a:rPr lang="en-US" sz="2200" i="1" dirty="0" err="1">
                <a:solidFill>
                  <a:srgbClr val="FF3300"/>
                </a:solidFill>
              </a:rPr>
              <a:t>lim</a:t>
            </a:r>
            <a:r>
              <a:rPr lang="en-US" sz="2200" i="1" dirty="0">
                <a:solidFill>
                  <a:srgbClr val="FF3300"/>
                </a:solidFill>
              </a:rPr>
              <a:t> </a:t>
            </a:r>
            <a:r>
              <a:rPr lang="en-US" sz="2200" dirty="0">
                <a:solidFill>
                  <a:srgbClr val="FF3300"/>
                </a:solidFill>
                <a:sym typeface="Symbol" pitchFamily="18" charset="2"/>
              </a:rPr>
              <a:t>[</a:t>
            </a:r>
            <a:r>
              <a:rPr lang="en-US" sz="2200" i="1" dirty="0">
                <a:solidFill>
                  <a:srgbClr val="FF3300"/>
                </a:solidFill>
              </a:rPr>
              <a:t>f</a:t>
            </a:r>
            <a:r>
              <a:rPr lang="en-US" sz="2200" dirty="0">
                <a:solidFill>
                  <a:srgbClr val="FF3300"/>
                </a:solidFill>
              </a:rPr>
              <a:t>(</a:t>
            </a:r>
            <a:r>
              <a:rPr lang="en-US" sz="2200" i="1" dirty="0">
                <a:solidFill>
                  <a:srgbClr val="FF3300"/>
                </a:solidFill>
              </a:rPr>
              <a:t>n</a:t>
            </a:r>
            <a:r>
              <a:rPr lang="en-US" sz="2200" dirty="0">
                <a:solidFill>
                  <a:srgbClr val="FF3300"/>
                </a:solidFill>
              </a:rPr>
              <a:t>) / </a:t>
            </a:r>
            <a:r>
              <a:rPr lang="en-US" sz="2200" i="1" dirty="0">
                <a:solidFill>
                  <a:srgbClr val="FF3300"/>
                </a:solidFill>
              </a:rPr>
              <a:t>g</a:t>
            </a:r>
            <a:r>
              <a:rPr lang="en-US" sz="2200" dirty="0">
                <a:solidFill>
                  <a:srgbClr val="FF3300"/>
                </a:solidFill>
              </a:rPr>
              <a:t>(</a:t>
            </a:r>
            <a:r>
              <a:rPr lang="en-US" sz="2200" i="1" dirty="0">
                <a:solidFill>
                  <a:srgbClr val="FF3300"/>
                </a:solidFill>
              </a:rPr>
              <a:t>n</a:t>
            </a:r>
            <a:r>
              <a:rPr lang="en-US" sz="2200" dirty="0">
                <a:solidFill>
                  <a:srgbClr val="FF3300"/>
                </a:solidFill>
              </a:rPr>
              <a:t>)] = 0</a:t>
            </a:r>
          </a:p>
          <a:p>
            <a:pPr>
              <a:lnSpc>
                <a:spcPct val="90000"/>
              </a:lnSpc>
              <a:spcBef>
                <a:spcPct val="0"/>
              </a:spcBef>
              <a:buFont typeface="Wingdings" pitchFamily="2" charset="2"/>
              <a:buNone/>
            </a:pPr>
            <a:r>
              <a:rPr lang="en-US" sz="2200" dirty="0">
                <a:solidFill>
                  <a:srgbClr val="3DDE2C"/>
                </a:solidFill>
              </a:rPr>
              <a:t>                                              </a:t>
            </a:r>
            <a:r>
              <a:rPr lang="en-US" sz="2200" i="1" baseline="60000" dirty="0">
                <a:solidFill>
                  <a:srgbClr val="FF3300"/>
                </a:solidFill>
              </a:rPr>
              <a:t>n</a:t>
            </a:r>
            <a:r>
              <a:rPr lang="en-US" sz="2200" i="1" baseline="60000" dirty="0">
                <a:solidFill>
                  <a:srgbClr val="FF3300"/>
                </a:solidFill>
                <a:sym typeface="Symbol" pitchFamily="18" charset="2"/>
              </a:rPr>
              <a:t></a:t>
            </a:r>
            <a:r>
              <a:rPr lang="en-US" sz="2200" i="1" dirty="0">
                <a:solidFill>
                  <a:srgbClr val="FF3300"/>
                </a:solidFill>
              </a:rPr>
              <a:t> </a:t>
            </a:r>
            <a:endParaRPr lang="en-US" sz="2200" dirty="0">
              <a:solidFill>
                <a:srgbClr val="FF3300"/>
              </a:solidFill>
            </a:endParaRPr>
          </a:p>
          <a:p>
            <a:pPr marL="342900" indent="-342900">
              <a:lnSpc>
                <a:spcPct val="90000"/>
              </a:lnSpc>
              <a:spcBef>
                <a:spcPct val="0"/>
              </a:spcBef>
              <a:spcAft>
                <a:spcPct val="20000"/>
              </a:spcAft>
              <a:buFont typeface="Arial" panose="020B0604020202020204" pitchFamily="34" charset="0"/>
              <a:buChar char="•"/>
            </a:pPr>
            <a:r>
              <a:rPr lang="en-US" sz="2200" i="1" dirty="0"/>
              <a:t>g</a:t>
            </a:r>
            <a:r>
              <a:rPr lang="en-US" sz="2200" dirty="0"/>
              <a:t>(</a:t>
            </a:r>
            <a:r>
              <a:rPr lang="en-US" sz="2200" i="1" dirty="0"/>
              <a:t>n</a:t>
            </a:r>
            <a:r>
              <a:rPr lang="en-US" sz="2200" dirty="0"/>
              <a:t>) is an</a:t>
            </a:r>
            <a:r>
              <a:rPr lang="en-US" sz="2200" i="1" dirty="0">
                <a:solidFill>
                  <a:srgbClr val="3DDE2C"/>
                </a:solidFill>
              </a:rPr>
              <a:t> </a:t>
            </a:r>
            <a:r>
              <a:rPr lang="en-US" sz="2200" b="1" i="1" dirty="0">
                <a:solidFill>
                  <a:srgbClr val="CC0000"/>
                </a:solidFill>
              </a:rPr>
              <a:t>upper bound</a:t>
            </a:r>
            <a:r>
              <a:rPr lang="en-US" sz="2200" dirty="0"/>
              <a:t> for </a:t>
            </a:r>
            <a:r>
              <a:rPr lang="en-US" sz="2200" i="1" dirty="0"/>
              <a:t>f</a:t>
            </a:r>
            <a:r>
              <a:rPr lang="en-US" sz="2200" dirty="0"/>
              <a:t>(</a:t>
            </a:r>
            <a:r>
              <a:rPr lang="en-US" sz="2200" i="1" dirty="0"/>
              <a:t>n</a:t>
            </a:r>
            <a:r>
              <a:rPr lang="en-US" sz="2200" dirty="0"/>
              <a:t>)</a:t>
            </a:r>
            <a:r>
              <a:rPr lang="en-US" sz="2200" i="1" dirty="0"/>
              <a:t> </a:t>
            </a:r>
            <a:r>
              <a:rPr lang="en-US" sz="2200" dirty="0"/>
              <a:t>that is not asymptotically tight.</a:t>
            </a:r>
          </a:p>
        </p:txBody>
      </p:sp>
      <p:pic>
        <p:nvPicPr>
          <p:cNvPr id="2" name="Picture 1" descr="A logo for a company&#10;&#10;Description automatically generated">
            <a:extLst>
              <a:ext uri="{FF2B5EF4-FFF2-40B4-BE49-F238E27FC236}">
                <a16:creationId xmlns:a16="http://schemas.microsoft.com/office/drawing/2014/main" id="{07B2B111-9588-7908-446A-CDDD7D730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A7BDC6-252C-4717-9888-8053A3E88F83}"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3200" dirty="0"/>
          </a:p>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Small Oh Notation (CO1)</a:t>
            </a:r>
          </a:p>
          <a:p>
            <a:pPr lvl="0" algn="ctr">
              <a:spcBef>
                <a:spcPct val="0"/>
              </a:spcBef>
              <a:defRPr/>
            </a:pPr>
            <a:endParaRPr kumimoji="0" lang="en-US" sz="320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2" name="Rectangle 11">
            <a:extLst>
              <a:ext uri="{FF2B5EF4-FFF2-40B4-BE49-F238E27FC236}">
                <a16:creationId xmlns:a16="http://schemas.microsoft.com/office/drawing/2014/main" id="{52D89560-861C-4388-94B6-0AB5E290099C}"/>
              </a:ext>
            </a:extLst>
          </p:cNvPr>
          <p:cNvSpPr/>
          <p:nvPr/>
        </p:nvSpPr>
        <p:spPr>
          <a:xfrm>
            <a:off x="685800" y="1143000"/>
            <a:ext cx="7772400" cy="4421467"/>
          </a:xfrm>
          <a:prstGeom prst="rect">
            <a:avLst/>
          </a:prstGeom>
        </p:spPr>
        <p:txBody>
          <a:bodyPr wrap="square">
            <a:spAutoFit/>
          </a:bodyPr>
          <a:lstStyle/>
          <a:p>
            <a:pPr marL="30480" marR="30480" algn="just">
              <a:lnSpc>
                <a:spcPct val="107000"/>
              </a:lnSpc>
              <a:spcAft>
                <a:spcPts val="0"/>
              </a:spcAft>
            </a:pPr>
            <a:r>
              <a:rPr lang="en-IN" sz="22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Example</a:t>
            </a:r>
          </a:p>
          <a:p>
            <a:pPr marL="30480" marR="30480" algn="just">
              <a:lnSpc>
                <a:spcPct val="107000"/>
              </a:lnSpc>
              <a:spcAft>
                <a:spcPts val="0"/>
              </a:spcAft>
            </a:pPr>
            <a:endParaRPr lang="en-IN" sz="22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Let us consider a given function, </a:t>
            </a:r>
          </a:p>
          <a:p>
            <a:pPr marL="30480" marR="30480" algn="just">
              <a:lnSpc>
                <a:spcPct val="107000"/>
              </a:lnSpc>
              <a:spcAft>
                <a:spcPts val="0"/>
              </a:spcAft>
            </a:pPr>
            <a:endPar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ctr">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f</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)=4.</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MathJax_Main"/>
                <a:ea typeface="Times New Roman" panose="02020603050405020304" pitchFamily="18" charset="0"/>
                <a:cs typeface="Arial" panose="020B0604020202020204" pitchFamily="34" charset="0"/>
              </a:rPr>
              <a:t>+10.</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2</a:t>
            </a:r>
            <a:r>
              <a:rPr lang="en-IN" sz="2200" dirty="0">
                <a:solidFill>
                  <a:srgbClr val="000000"/>
                </a:solidFill>
                <a:latin typeface="MathJax_Main"/>
                <a:ea typeface="Times New Roman" panose="02020603050405020304" pitchFamily="18" charset="0"/>
                <a:cs typeface="Arial" panose="020B0604020202020204" pitchFamily="34" charset="0"/>
              </a:rPr>
              <a:t>+5.</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+1</a:t>
            </a:r>
          </a:p>
          <a:p>
            <a:pPr marL="30480" marR="30480" algn="ctr">
              <a:lnSpc>
                <a:spcPct val="107000"/>
              </a:lnSpc>
              <a:spcAft>
                <a:spcPts val="0"/>
              </a:spcAft>
            </a:pP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Considering </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4</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p>
          <a:p>
            <a:pPr marL="30480" marR="30480" algn="just">
              <a:lnSpc>
                <a:spcPct val="107000"/>
              </a:lnSpc>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r>
              <a:rPr lang="en-IN" sz="2200" dirty="0" err="1"/>
              <a:t>lim</a:t>
            </a:r>
            <a:r>
              <a:rPr lang="en-IN" sz="2200" dirty="0"/>
              <a:t>   (</a:t>
            </a:r>
            <a:r>
              <a:rPr lang="en-IN" sz="2200" dirty="0">
                <a:solidFill>
                  <a:srgbClr val="000000"/>
                </a:solidFill>
                <a:latin typeface="MathJax_Main"/>
                <a:ea typeface="Times New Roman" panose="02020603050405020304" pitchFamily="18" charset="0"/>
                <a:cs typeface="Arial" panose="020B0604020202020204" pitchFamily="34" charset="0"/>
              </a:rPr>
              <a:t>4.</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MathJax_Main"/>
                <a:ea typeface="Times New Roman" panose="02020603050405020304" pitchFamily="18" charset="0"/>
                <a:cs typeface="Arial" panose="020B0604020202020204" pitchFamily="34" charset="0"/>
              </a:rPr>
              <a:t>+10.</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2</a:t>
            </a:r>
            <a:r>
              <a:rPr lang="en-IN" sz="2200" dirty="0">
                <a:solidFill>
                  <a:srgbClr val="000000"/>
                </a:solidFill>
                <a:latin typeface="MathJax_Main"/>
                <a:ea typeface="Times New Roman" panose="02020603050405020304" pitchFamily="18" charset="0"/>
                <a:cs typeface="Arial" panose="020B0604020202020204" pitchFamily="34" charset="0"/>
              </a:rPr>
              <a:t>+5.</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+1/</a:t>
            </a:r>
            <a:r>
              <a:rPr lang="en-IN" sz="2200" dirty="0">
                <a:solidFill>
                  <a:srgbClr val="000000"/>
                </a:solidFill>
                <a:latin typeface="MathJax_Math-italic"/>
                <a:ea typeface="Times New Roman" panose="02020603050405020304" pitchFamily="18" charset="0"/>
                <a:cs typeface="Arial" panose="020B0604020202020204" pitchFamily="34" charset="0"/>
              </a:rPr>
              <a:t> n</a:t>
            </a:r>
            <a:r>
              <a:rPr lang="en-IN" sz="2200" baseline="30000" dirty="0">
                <a:solidFill>
                  <a:srgbClr val="000000"/>
                </a:solidFill>
                <a:latin typeface="MathJax_Main"/>
                <a:ea typeface="Times New Roman" panose="02020603050405020304" pitchFamily="18" charset="0"/>
                <a:cs typeface="Arial" panose="020B0604020202020204" pitchFamily="34" charset="0"/>
              </a:rPr>
              <a:t>4</a:t>
            </a:r>
            <a:r>
              <a:rPr lang="en-IN" sz="2200" dirty="0">
                <a:solidFill>
                  <a:srgbClr val="000000"/>
                </a:solidFill>
                <a:latin typeface="MathJax_Main"/>
                <a:ea typeface="Times New Roman" panose="02020603050405020304" pitchFamily="18" charset="0"/>
                <a:cs typeface="Arial" panose="020B0604020202020204" pitchFamily="34" charset="0"/>
              </a:rPr>
              <a:t> </a:t>
            </a:r>
            <a:r>
              <a:rPr lang="en-IN" sz="2200" dirty="0"/>
              <a:t>)=0</a:t>
            </a:r>
          </a:p>
          <a:p>
            <a:pPr marL="30480" marR="30480" algn="just">
              <a:lnSpc>
                <a:spcPct val="107000"/>
              </a:lnSpc>
            </a:pPr>
            <a:r>
              <a:rPr lang="en-IN" sz="2200" dirty="0"/>
              <a:t>		        n→∞</a:t>
            </a:r>
            <a:endPar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                     </a:t>
            </a: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Hence, the complexity of </a:t>
            </a:r>
            <a:r>
              <a:rPr lang="en-IN" sz="2200" b="1" i="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f(n)</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can be represented as </a:t>
            </a:r>
          </a:p>
          <a:p>
            <a:pPr marL="30480" marR="30480" algn="just">
              <a:lnSpc>
                <a:spcPct val="107000"/>
              </a:lnSpc>
              <a:spcAft>
                <a:spcPts val="0"/>
              </a:spcAft>
            </a:pPr>
            <a:r>
              <a:rPr lang="en-IN" sz="2200" dirty="0">
                <a:solidFill>
                  <a:srgbClr val="000000"/>
                </a:solidFill>
                <a:latin typeface="+mj-lt"/>
                <a:ea typeface="Times New Roman" panose="02020603050405020304" pitchFamily="18" charset="0"/>
                <a:cs typeface="Arial" panose="020B0604020202020204" pitchFamily="34" charset="0"/>
              </a:rPr>
              <a:t>                                       o(g(n))</a:t>
            </a:r>
            <a:r>
              <a:rPr lang="en-IN" sz="2200" dirty="0">
                <a:solidFill>
                  <a:srgbClr val="000000"/>
                </a:solidFill>
                <a:latin typeface="+mj-lt"/>
                <a:ea typeface="Times New Roman" panose="02020603050405020304" pitchFamily="18" charset="0"/>
                <a:cs typeface="Times New Roman" panose="02020603050405020304" pitchFamily="18" charset="0"/>
              </a:rPr>
              <a:t>, i.e. o</a:t>
            </a:r>
            <a:r>
              <a:rPr lang="en-IN" sz="2200" dirty="0">
                <a:solidFill>
                  <a:srgbClr val="000000"/>
                </a:solidFill>
                <a:latin typeface="+mj-lt"/>
                <a:ea typeface="Times New Roman" panose="02020603050405020304" pitchFamily="18" charset="0"/>
                <a:cs typeface="Arial" panose="020B0604020202020204" pitchFamily="34" charset="0"/>
              </a:rPr>
              <a:t>(n</a:t>
            </a:r>
            <a:r>
              <a:rPr lang="en-IN" sz="2200" baseline="30000" dirty="0">
                <a:solidFill>
                  <a:srgbClr val="000000"/>
                </a:solidFill>
                <a:latin typeface="+mj-lt"/>
                <a:ea typeface="Times New Roman" panose="02020603050405020304" pitchFamily="18" charset="0"/>
                <a:cs typeface="Arial" panose="020B0604020202020204" pitchFamily="34" charset="0"/>
              </a:rPr>
              <a:t>4</a:t>
            </a:r>
            <a:r>
              <a:rPr lang="en-IN" sz="2200" dirty="0">
                <a:solidFill>
                  <a:srgbClr val="000000"/>
                </a:solidFill>
                <a:latin typeface="+mj-lt"/>
                <a:ea typeface="Times New Roman" panose="02020603050405020304" pitchFamily="18" charset="0"/>
                <a:cs typeface="Arial" panose="020B0604020202020204" pitchFamily="34" charset="0"/>
              </a:rPr>
              <a:t>)</a:t>
            </a:r>
            <a:endParaRPr lang="en-IN" sz="2200" dirty="0">
              <a:effectLst/>
              <a:latin typeface="+mj-lt"/>
              <a:ea typeface="Calibri" panose="020F0502020204030204" pitchFamily="34" charset="0"/>
              <a:cs typeface="Times New Roman" panose="02020603050405020304" pitchFamily="18" charset="0"/>
            </a:endParaRPr>
          </a:p>
        </p:txBody>
      </p:sp>
      <p:pic>
        <p:nvPicPr>
          <p:cNvPr id="2" name="Picture 1" descr="A logo for a company&#10;&#10;Description automatically generated">
            <a:extLst>
              <a:ext uri="{FF2B5EF4-FFF2-40B4-BE49-F238E27FC236}">
                <a16:creationId xmlns:a16="http://schemas.microsoft.com/office/drawing/2014/main" id="{49636F4A-25DB-BCDB-576C-845CDB04F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393976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2">
                                            <p:txEl>
                                              <p:pRg st="10" end="10"/>
                                            </p:txEl>
                                          </p:spTgt>
                                        </p:tgtEl>
                                        <p:attrNameLst>
                                          <p:attrName>style.visibility</p:attrName>
                                        </p:attrNameLst>
                                      </p:cBhvr>
                                      <p:to>
                                        <p:strVal val="visible"/>
                                      </p:to>
                                    </p:set>
                                    <p:animEffect transition="in" filter="fade">
                                      <p:cBhvr>
                                        <p:cTn id="15" dur="1000"/>
                                        <p:tgtEl>
                                          <p:spTgt spid="12">
                                            <p:txEl>
                                              <p:pRg st="10" end="10"/>
                                            </p:txEl>
                                          </p:spTgt>
                                        </p:tgtEl>
                                      </p:cBhvr>
                                    </p:animEffect>
                                    <p:anim calcmode="lin" valueType="num">
                                      <p:cBhvr>
                                        <p:cTn id="16" dur="1000" fill="hold"/>
                                        <p:tgtEl>
                                          <p:spTgt spid="12">
                                            <p:txEl>
                                              <p:pRg st="10" end="10"/>
                                            </p:txEl>
                                          </p:spTgt>
                                        </p:tgtEl>
                                        <p:attrNameLst>
                                          <p:attrName>ppt_x</p:attrName>
                                        </p:attrNameLst>
                                      </p:cBhvr>
                                      <p:tavLst>
                                        <p:tav tm="0">
                                          <p:val>
                                            <p:strVal val="#ppt_x"/>
                                          </p:val>
                                        </p:tav>
                                        <p:tav tm="100000">
                                          <p:val>
                                            <p:strVal val="#ppt_x"/>
                                          </p:val>
                                        </p:tav>
                                      </p:tavLst>
                                    </p:anim>
                                    <p:anim calcmode="lin" valueType="num">
                                      <p:cBhvr>
                                        <p:cTn id="17" dur="1000" fill="hold"/>
                                        <p:tgtEl>
                                          <p:spTgt spid="12">
                                            <p:txEl>
                                              <p:pRg st="10" end="10"/>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2">
                                            <p:txEl>
                                              <p:pRg st="11" end="11"/>
                                            </p:txEl>
                                          </p:spTgt>
                                        </p:tgtEl>
                                        <p:attrNameLst>
                                          <p:attrName>style.visibility</p:attrName>
                                        </p:attrNameLst>
                                      </p:cBhvr>
                                      <p:to>
                                        <p:strVal val="visible"/>
                                      </p:to>
                                    </p:set>
                                    <p:animEffect transition="in" filter="fade">
                                      <p:cBhvr>
                                        <p:cTn id="20" dur="1000"/>
                                        <p:tgtEl>
                                          <p:spTgt spid="12">
                                            <p:txEl>
                                              <p:pRg st="11" end="11"/>
                                            </p:txEl>
                                          </p:spTgt>
                                        </p:tgtEl>
                                      </p:cBhvr>
                                    </p:animEffect>
                                    <p:anim calcmode="lin" valueType="num">
                                      <p:cBhvr>
                                        <p:cTn id="21" dur="1000" fill="hold"/>
                                        <p:tgtEl>
                                          <p:spTgt spid="12">
                                            <p:txEl>
                                              <p:pRg st="11" end="11"/>
                                            </p:txEl>
                                          </p:spTgt>
                                        </p:tgtEl>
                                        <p:attrNameLst>
                                          <p:attrName>ppt_x</p:attrName>
                                        </p:attrNameLst>
                                      </p:cBhvr>
                                      <p:tavLst>
                                        <p:tav tm="0">
                                          <p:val>
                                            <p:strVal val="#ppt_x"/>
                                          </p:val>
                                        </p:tav>
                                        <p:tav tm="100000">
                                          <p:val>
                                            <p:strVal val="#ppt_x"/>
                                          </p:val>
                                        </p:tav>
                                      </p:tavLst>
                                    </p:anim>
                                    <p:anim calcmode="lin" valueType="num">
                                      <p:cBhvr>
                                        <p:cTn id="22" dur="1000" fill="hold"/>
                                        <p:tgtEl>
                                          <p:spTgt spid="12">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4F845-FF1E-411B-96E5-CAE1B32DC135}" type="datetime5">
              <a:rPr lang="en-US" smtClean="0"/>
              <a:t>29-Jul-24</a:t>
            </a:fld>
            <a:endParaRPr lang="en-US" dirty="0"/>
          </a:p>
        </p:txBody>
      </p:sp>
      <p:sp>
        <p:nvSpPr>
          <p:cNvPr id="5" name="Footer Placeholder 4"/>
          <p:cNvSpPr>
            <a:spLocks noGrp="1"/>
          </p:cNvSpPr>
          <p:nvPr>
            <p:ph type="ftr" sz="quarter" idx="11"/>
          </p:nvPr>
        </p:nvSpPr>
        <p:spPr>
          <a:xfrm>
            <a:off x="2819400" y="6248400"/>
            <a:ext cx="47244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latin typeface="Calibri" panose="020F0502020204030204" pitchFamily="34" charset="0"/>
                <a:ea typeface="Calibri" panose="020F0502020204030204" pitchFamily="34" charset="0"/>
                <a:cs typeface="Calibri" panose="020F0502020204030204" pitchFamily="34" charset="0"/>
              </a:rPr>
              <a:t>Syllabus</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817163"/>
            <a:ext cx="8382000" cy="550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descr="A logo for a company&#10;&#10;Description automatically generated">
            <a:extLst>
              <a:ext uri="{FF2B5EF4-FFF2-40B4-BE49-F238E27FC236}">
                <a16:creationId xmlns:a16="http://schemas.microsoft.com/office/drawing/2014/main" id="{9541BC16-3EEA-0D87-A020-C99787109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154907" cy="827683"/>
          </a:xfrm>
          <a:prstGeom prst="rect">
            <a:avLst/>
          </a:prstGeom>
        </p:spPr>
      </p:pic>
    </p:spTree>
    <p:extLst>
      <p:ext uri="{BB962C8B-B14F-4D97-AF65-F5344CB8AC3E}">
        <p14:creationId xmlns:p14="http://schemas.microsoft.com/office/powerpoint/2010/main" val="77559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6D26066-AB3A-4200-82D2-B63E39E2437B}"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Small Omega Notation (CO1)</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 name="Rectangle 9"/>
          <p:cNvSpPr/>
          <p:nvPr/>
        </p:nvSpPr>
        <p:spPr>
          <a:xfrm>
            <a:off x="457200" y="1143000"/>
            <a:ext cx="3810000" cy="338554"/>
          </a:xfrm>
          <a:prstGeom prst="rect">
            <a:avLst/>
          </a:prstGeom>
        </p:spPr>
        <p:txBody>
          <a:bodyPr wrap="square">
            <a:spAutoFit/>
          </a:bodyPr>
          <a:lstStyle/>
          <a:p>
            <a:endParaRPr lang="en-US" sz="1600" dirty="0">
              <a:latin typeface="Times New Roman" pitchFamily="18" charset="0"/>
              <a:cs typeface="Times New Roman" pitchFamily="18" charset="0"/>
            </a:endParaRPr>
          </a:p>
        </p:txBody>
      </p:sp>
      <p:sp>
        <p:nvSpPr>
          <p:cNvPr id="14" name="Rectangle 13"/>
          <p:cNvSpPr/>
          <p:nvPr/>
        </p:nvSpPr>
        <p:spPr>
          <a:xfrm>
            <a:off x="381000" y="1219200"/>
            <a:ext cx="8305800" cy="3170099"/>
          </a:xfrm>
          <a:prstGeom prst="rect">
            <a:avLst/>
          </a:prstGeom>
        </p:spPr>
        <p:txBody>
          <a:bodyPr wrap="square">
            <a:spAutoFit/>
          </a:bodyPr>
          <a:lstStyle/>
          <a:p>
            <a:r>
              <a:rPr lang="en-US" dirty="0"/>
              <a:t> </a:t>
            </a:r>
            <a:endParaRPr lang="en-US" b="1" dirty="0"/>
          </a:p>
          <a:p>
            <a:pPr marL="342900" indent="-342900">
              <a:buFont typeface="Arial" panose="020B0604020202020204" pitchFamily="34" charset="0"/>
              <a:buChar char="•"/>
            </a:pPr>
            <a:r>
              <a:rPr lang="en-US" sz="2200" dirty="0"/>
              <a:t>lower bound that is not asymptotically tight </a:t>
            </a:r>
          </a:p>
          <a:p>
            <a:r>
              <a:rPr lang="en-US" sz="2200" dirty="0"/>
              <a:t>                    f(n) = ω(g(n)) if </a:t>
            </a:r>
            <a:r>
              <a:rPr lang="pt-BR" sz="2200" dirty="0"/>
              <a:t>c(g(n))&lt; f(n) for all n≥ n0</a:t>
            </a:r>
          </a:p>
          <a:p>
            <a:endParaRPr lang="pt-BR" sz="2200" dirty="0"/>
          </a:p>
          <a:p>
            <a:pPr marL="342900" indent="-342900">
              <a:spcBef>
                <a:spcPct val="0"/>
              </a:spcBef>
              <a:buFont typeface="Arial" panose="020B0604020202020204" pitchFamily="34" charset="0"/>
              <a:buChar char="•"/>
            </a:pPr>
            <a:r>
              <a:rPr lang="en-US" sz="2200" i="1" dirty="0"/>
              <a:t>f</a:t>
            </a:r>
            <a:r>
              <a:rPr lang="en-US" sz="2200" dirty="0"/>
              <a:t>(</a:t>
            </a:r>
            <a:r>
              <a:rPr lang="en-US" sz="2200" i="1" dirty="0"/>
              <a:t>n</a:t>
            </a:r>
            <a:r>
              <a:rPr lang="en-US" sz="2200" dirty="0"/>
              <a:t>) becomes arbitrarily large  relative to </a:t>
            </a:r>
            <a:r>
              <a:rPr lang="en-US" sz="2200" i="1" dirty="0"/>
              <a:t>g</a:t>
            </a:r>
            <a:r>
              <a:rPr lang="en-US" sz="2200" dirty="0"/>
              <a:t>(</a:t>
            </a:r>
            <a:r>
              <a:rPr lang="en-US" sz="2200" i="1" dirty="0"/>
              <a:t>n</a:t>
            </a:r>
            <a:r>
              <a:rPr lang="en-US" sz="2200" dirty="0"/>
              <a:t>)</a:t>
            </a:r>
            <a:r>
              <a:rPr lang="en-US" sz="2200" i="1" dirty="0"/>
              <a:t> </a:t>
            </a:r>
            <a:r>
              <a:rPr lang="en-US" sz="2200" dirty="0"/>
              <a:t>as </a:t>
            </a:r>
            <a:r>
              <a:rPr lang="en-US" sz="2200" i="1" dirty="0"/>
              <a:t>n </a:t>
            </a:r>
            <a:r>
              <a:rPr lang="en-US" sz="2200" dirty="0"/>
              <a:t>approaches infinity:</a:t>
            </a:r>
          </a:p>
          <a:p>
            <a:pPr>
              <a:spcBef>
                <a:spcPct val="0"/>
              </a:spcBef>
              <a:buFontTx/>
              <a:buNone/>
            </a:pPr>
            <a:r>
              <a:rPr lang="en-US" sz="2200" i="1" dirty="0">
                <a:solidFill>
                  <a:srgbClr val="FF3300"/>
                </a:solidFill>
              </a:rPr>
              <a:t>				</a:t>
            </a:r>
            <a:r>
              <a:rPr lang="en-US" sz="2200" i="1" dirty="0" err="1">
                <a:solidFill>
                  <a:srgbClr val="FF3300"/>
                </a:solidFill>
              </a:rPr>
              <a:t>lim</a:t>
            </a:r>
            <a:r>
              <a:rPr lang="en-US" sz="2200" i="1" dirty="0">
                <a:solidFill>
                  <a:srgbClr val="FF3300"/>
                </a:solidFill>
              </a:rPr>
              <a:t> </a:t>
            </a:r>
            <a:r>
              <a:rPr lang="en-US" sz="2200" dirty="0">
                <a:solidFill>
                  <a:srgbClr val="FF3300"/>
                </a:solidFill>
                <a:sym typeface="Symbol" pitchFamily="18" charset="2"/>
              </a:rPr>
              <a:t>[</a:t>
            </a:r>
            <a:r>
              <a:rPr lang="en-US" sz="2200" i="1" dirty="0">
                <a:solidFill>
                  <a:srgbClr val="FF3300"/>
                </a:solidFill>
              </a:rPr>
              <a:t>f</a:t>
            </a:r>
            <a:r>
              <a:rPr lang="en-US" sz="2200" dirty="0">
                <a:solidFill>
                  <a:srgbClr val="FF3300"/>
                </a:solidFill>
              </a:rPr>
              <a:t>(</a:t>
            </a:r>
            <a:r>
              <a:rPr lang="en-US" sz="2200" i="1" dirty="0">
                <a:solidFill>
                  <a:srgbClr val="FF3300"/>
                </a:solidFill>
              </a:rPr>
              <a:t>n</a:t>
            </a:r>
            <a:r>
              <a:rPr lang="en-US" sz="2200" dirty="0">
                <a:solidFill>
                  <a:srgbClr val="FF3300"/>
                </a:solidFill>
              </a:rPr>
              <a:t>) / </a:t>
            </a:r>
            <a:r>
              <a:rPr lang="en-US" sz="2200" i="1" dirty="0">
                <a:solidFill>
                  <a:srgbClr val="FF3300"/>
                </a:solidFill>
              </a:rPr>
              <a:t>g</a:t>
            </a:r>
            <a:r>
              <a:rPr lang="en-US" sz="2200" dirty="0">
                <a:solidFill>
                  <a:srgbClr val="FF3300"/>
                </a:solidFill>
              </a:rPr>
              <a:t>(</a:t>
            </a:r>
            <a:r>
              <a:rPr lang="en-US" sz="2200" i="1" dirty="0">
                <a:solidFill>
                  <a:srgbClr val="FF3300"/>
                </a:solidFill>
              </a:rPr>
              <a:t>n</a:t>
            </a:r>
            <a:r>
              <a:rPr lang="en-US" sz="2200" dirty="0">
                <a:solidFill>
                  <a:srgbClr val="FF3300"/>
                </a:solidFill>
              </a:rPr>
              <a:t>)] = </a:t>
            </a:r>
            <a:r>
              <a:rPr lang="en-US" sz="2200" dirty="0">
                <a:solidFill>
                  <a:srgbClr val="FF3300"/>
                </a:solidFill>
                <a:sym typeface="Symbol" pitchFamily="18" charset="2"/>
              </a:rPr>
              <a:t>.</a:t>
            </a:r>
            <a:endParaRPr lang="en-US" sz="2200" dirty="0">
              <a:solidFill>
                <a:srgbClr val="FF3300"/>
              </a:solidFill>
            </a:endParaRPr>
          </a:p>
          <a:p>
            <a:pPr>
              <a:spcBef>
                <a:spcPct val="0"/>
              </a:spcBef>
              <a:buFont typeface="Wingdings" pitchFamily="2" charset="2"/>
              <a:buNone/>
            </a:pPr>
            <a:r>
              <a:rPr lang="en-US" sz="2200" dirty="0">
                <a:solidFill>
                  <a:srgbClr val="3DDE2C"/>
                </a:solidFill>
              </a:rPr>
              <a:t>                                                             </a:t>
            </a:r>
            <a:r>
              <a:rPr lang="en-US" sz="2200" i="1" baseline="60000" dirty="0">
                <a:solidFill>
                  <a:srgbClr val="FF3300"/>
                </a:solidFill>
              </a:rPr>
              <a:t>n</a:t>
            </a:r>
            <a:r>
              <a:rPr lang="en-US" sz="2200" i="1" baseline="60000" dirty="0">
                <a:solidFill>
                  <a:srgbClr val="FF3300"/>
                </a:solidFill>
                <a:sym typeface="Symbol" pitchFamily="18" charset="2"/>
              </a:rPr>
              <a:t></a:t>
            </a:r>
            <a:r>
              <a:rPr lang="en-US" sz="2200" i="1" dirty="0">
                <a:solidFill>
                  <a:srgbClr val="FF3300"/>
                </a:solidFill>
              </a:rPr>
              <a:t> </a:t>
            </a:r>
            <a:endParaRPr lang="en-US" sz="2200" dirty="0">
              <a:solidFill>
                <a:srgbClr val="FF3300"/>
              </a:solidFill>
            </a:endParaRPr>
          </a:p>
          <a:p>
            <a:pPr marL="342900" indent="-342900">
              <a:spcBef>
                <a:spcPct val="0"/>
              </a:spcBef>
              <a:spcAft>
                <a:spcPct val="20000"/>
              </a:spcAft>
              <a:buFont typeface="Arial" panose="020B0604020202020204" pitchFamily="34" charset="0"/>
              <a:buChar char="•"/>
            </a:pPr>
            <a:r>
              <a:rPr lang="en-US" sz="2200" i="1" dirty="0"/>
              <a:t>g</a:t>
            </a:r>
            <a:r>
              <a:rPr lang="en-US" sz="2200" dirty="0"/>
              <a:t>(</a:t>
            </a:r>
            <a:r>
              <a:rPr lang="en-US" sz="2200" i="1" dirty="0"/>
              <a:t>n</a:t>
            </a:r>
            <a:r>
              <a:rPr lang="en-US" sz="2200" dirty="0"/>
              <a:t>) is a</a:t>
            </a:r>
            <a:r>
              <a:rPr lang="en-US" sz="2200" i="1" dirty="0">
                <a:solidFill>
                  <a:srgbClr val="3DDE2C"/>
                </a:solidFill>
              </a:rPr>
              <a:t> </a:t>
            </a:r>
            <a:r>
              <a:rPr lang="en-US" sz="2200" b="1" i="1" dirty="0">
                <a:solidFill>
                  <a:srgbClr val="CC0000"/>
                </a:solidFill>
              </a:rPr>
              <a:t>lower bound</a:t>
            </a:r>
            <a:r>
              <a:rPr lang="en-US" sz="2200" dirty="0"/>
              <a:t> for </a:t>
            </a:r>
            <a:r>
              <a:rPr lang="en-US" sz="2200" i="1" dirty="0"/>
              <a:t>f</a:t>
            </a:r>
            <a:r>
              <a:rPr lang="en-US" sz="2200" dirty="0"/>
              <a:t>(</a:t>
            </a:r>
            <a:r>
              <a:rPr lang="en-US" sz="2200" i="1" dirty="0"/>
              <a:t>n</a:t>
            </a:r>
            <a:r>
              <a:rPr lang="en-US" sz="2200" dirty="0"/>
              <a:t>)</a:t>
            </a:r>
            <a:r>
              <a:rPr lang="en-US" sz="2200" i="1" dirty="0"/>
              <a:t> </a:t>
            </a:r>
            <a:r>
              <a:rPr lang="en-US" sz="2200" dirty="0"/>
              <a:t>that is not asymptotically tight</a:t>
            </a:r>
            <a:r>
              <a:rPr lang="en-US" sz="2800" dirty="0"/>
              <a:t>.</a:t>
            </a:r>
          </a:p>
        </p:txBody>
      </p:sp>
      <p:pic>
        <p:nvPicPr>
          <p:cNvPr id="2" name="Picture 1" descr="A logo for a company&#10;&#10;Description automatically generated">
            <a:extLst>
              <a:ext uri="{FF2B5EF4-FFF2-40B4-BE49-F238E27FC236}">
                <a16:creationId xmlns:a16="http://schemas.microsoft.com/office/drawing/2014/main" id="{3D5F0D49-8657-0105-4DD6-74D9727E4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animEffect transition="in" filter="fade">
                                      <p:cBhvr>
                                        <p:cTn id="13" dur="1000"/>
                                        <p:tgtEl>
                                          <p:spTgt spid="14">
                                            <p:txEl>
                                              <p:pRg st="7" end="7"/>
                                            </p:txEl>
                                          </p:spTgt>
                                        </p:tgtEl>
                                      </p:cBhvr>
                                    </p:animEffect>
                                    <p:anim calcmode="lin" valueType="num">
                                      <p:cBhvr>
                                        <p:cTn id="14" dur="1000" fill="hold"/>
                                        <p:tgtEl>
                                          <p:spTgt spid="14">
                                            <p:txEl>
                                              <p:pRg st="7" end="7"/>
                                            </p:txEl>
                                          </p:spTgt>
                                        </p:tgtEl>
                                        <p:attrNameLst>
                                          <p:attrName>ppt_x</p:attrName>
                                        </p:attrNameLst>
                                      </p:cBhvr>
                                      <p:tavLst>
                                        <p:tav tm="0">
                                          <p:val>
                                            <p:strVal val="#ppt_x"/>
                                          </p:val>
                                        </p:tav>
                                        <p:tav tm="100000">
                                          <p:val>
                                            <p:strVal val="#ppt_x"/>
                                          </p:val>
                                        </p:tav>
                                      </p:tavLst>
                                    </p:anim>
                                    <p:anim calcmode="lin" valueType="num">
                                      <p:cBhvr>
                                        <p:cTn id="15" dur="1000" fill="hold"/>
                                        <p:tgtEl>
                                          <p:spTgt spid="1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CC85731-31C1-4B03-9F29-B08BC842C172}"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3200" dirty="0"/>
          </a:p>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Small Omega Notation (CO1)</a:t>
            </a:r>
          </a:p>
          <a:p>
            <a:pPr lvl="0" algn="ctr">
              <a:spcBef>
                <a:spcPct val="0"/>
              </a:spcBef>
              <a:defRPr/>
            </a:pPr>
            <a:endParaRPr kumimoji="0" lang="en-US" sz="320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2" name="Rectangle 11">
            <a:extLst>
              <a:ext uri="{FF2B5EF4-FFF2-40B4-BE49-F238E27FC236}">
                <a16:creationId xmlns:a16="http://schemas.microsoft.com/office/drawing/2014/main" id="{52D89560-861C-4388-94B6-0AB5E290099C}"/>
              </a:ext>
            </a:extLst>
          </p:cNvPr>
          <p:cNvSpPr/>
          <p:nvPr/>
        </p:nvSpPr>
        <p:spPr>
          <a:xfrm>
            <a:off x="685800" y="914400"/>
            <a:ext cx="7772400" cy="4421467"/>
          </a:xfrm>
          <a:prstGeom prst="rect">
            <a:avLst/>
          </a:prstGeom>
        </p:spPr>
        <p:txBody>
          <a:bodyPr wrap="square">
            <a:spAutoFit/>
          </a:bodyPr>
          <a:lstStyle/>
          <a:p>
            <a:pPr marL="30480" marR="30480" algn="just">
              <a:lnSpc>
                <a:spcPct val="107000"/>
              </a:lnSpc>
              <a:spcAft>
                <a:spcPts val="0"/>
              </a:spcAft>
            </a:pPr>
            <a:r>
              <a:rPr lang="en-IN" sz="22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Example</a:t>
            </a:r>
          </a:p>
          <a:p>
            <a:pPr marL="30480" marR="30480" algn="just">
              <a:lnSpc>
                <a:spcPct val="107000"/>
              </a:lnSpc>
              <a:spcAft>
                <a:spcPts val="0"/>
              </a:spcAft>
            </a:pPr>
            <a:endParaRPr lang="en-IN" sz="22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Let us consider a given function, </a:t>
            </a:r>
          </a:p>
          <a:p>
            <a:pPr marL="30480" marR="30480" algn="just">
              <a:lnSpc>
                <a:spcPct val="107000"/>
              </a:lnSpc>
              <a:spcAft>
                <a:spcPts val="0"/>
              </a:spcAft>
            </a:pPr>
            <a:endPar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ctr">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f</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)=4.</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MathJax_Main"/>
                <a:ea typeface="Times New Roman" panose="02020603050405020304" pitchFamily="18" charset="0"/>
                <a:cs typeface="Arial" panose="020B0604020202020204" pitchFamily="34" charset="0"/>
              </a:rPr>
              <a:t>+10.</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2</a:t>
            </a:r>
            <a:r>
              <a:rPr lang="en-IN" sz="2200" dirty="0">
                <a:solidFill>
                  <a:srgbClr val="000000"/>
                </a:solidFill>
                <a:latin typeface="MathJax_Main"/>
                <a:ea typeface="Times New Roman" panose="02020603050405020304" pitchFamily="18" charset="0"/>
                <a:cs typeface="Arial" panose="020B0604020202020204" pitchFamily="34" charset="0"/>
              </a:rPr>
              <a:t>+5.</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+1</a:t>
            </a:r>
          </a:p>
          <a:p>
            <a:pPr marL="30480" marR="30480" algn="ctr">
              <a:lnSpc>
                <a:spcPct val="107000"/>
              </a:lnSpc>
              <a:spcAft>
                <a:spcPts val="0"/>
              </a:spcAft>
            </a:pP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Considering </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2</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p>
          <a:p>
            <a:pPr marL="30480" marR="30480" algn="just">
              <a:lnSpc>
                <a:spcPct val="107000"/>
              </a:lnSpc>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r>
              <a:rPr lang="en-IN" sz="2200" dirty="0" err="1"/>
              <a:t>lim</a:t>
            </a:r>
            <a:r>
              <a:rPr lang="en-IN" sz="2200" dirty="0"/>
              <a:t>   (</a:t>
            </a:r>
            <a:r>
              <a:rPr lang="en-IN" sz="2200" dirty="0">
                <a:solidFill>
                  <a:srgbClr val="000000"/>
                </a:solidFill>
                <a:latin typeface="MathJax_Main"/>
                <a:ea typeface="Times New Roman" panose="02020603050405020304" pitchFamily="18" charset="0"/>
                <a:cs typeface="Arial" panose="020B0604020202020204" pitchFamily="34" charset="0"/>
              </a:rPr>
              <a:t>4.</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MathJax_Main"/>
                <a:ea typeface="Times New Roman" panose="02020603050405020304" pitchFamily="18" charset="0"/>
                <a:cs typeface="Arial" panose="020B0604020202020204" pitchFamily="34" charset="0"/>
              </a:rPr>
              <a:t>+10.</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2</a:t>
            </a:r>
            <a:r>
              <a:rPr lang="en-IN" sz="2200" dirty="0">
                <a:solidFill>
                  <a:srgbClr val="000000"/>
                </a:solidFill>
                <a:latin typeface="MathJax_Main"/>
                <a:ea typeface="Times New Roman" panose="02020603050405020304" pitchFamily="18" charset="0"/>
                <a:cs typeface="Arial" panose="020B0604020202020204" pitchFamily="34" charset="0"/>
              </a:rPr>
              <a:t>+5.</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+1/</a:t>
            </a:r>
            <a:r>
              <a:rPr lang="en-IN" sz="2200" dirty="0">
                <a:solidFill>
                  <a:srgbClr val="000000"/>
                </a:solidFill>
                <a:latin typeface="MathJax_Math-italic"/>
                <a:ea typeface="Times New Roman" panose="02020603050405020304" pitchFamily="18" charset="0"/>
                <a:cs typeface="Arial" panose="020B0604020202020204" pitchFamily="34" charset="0"/>
              </a:rPr>
              <a:t> n</a:t>
            </a:r>
            <a:r>
              <a:rPr lang="en-IN" sz="2200" baseline="30000" dirty="0">
                <a:solidFill>
                  <a:srgbClr val="000000"/>
                </a:solidFill>
                <a:latin typeface="MathJax_Main"/>
                <a:ea typeface="Times New Roman" panose="02020603050405020304" pitchFamily="18" charset="0"/>
                <a:cs typeface="Arial" panose="020B0604020202020204" pitchFamily="34" charset="0"/>
              </a:rPr>
              <a:t>2</a:t>
            </a:r>
            <a:r>
              <a:rPr lang="en-IN" sz="2200" dirty="0">
                <a:solidFill>
                  <a:srgbClr val="000000"/>
                </a:solidFill>
                <a:latin typeface="MathJax_Main"/>
                <a:ea typeface="Times New Roman" panose="02020603050405020304" pitchFamily="18" charset="0"/>
                <a:cs typeface="Arial" panose="020B0604020202020204" pitchFamily="34" charset="0"/>
              </a:rPr>
              <a:t> </a:t>
            </a:r>
            <a:r>
              <a:rPr lang="en-IN" sz="2200" dirty="0"/>
              <a:t>)=0</a:t>
            </a:r>
          </a:p>
          <a:p>
            <a:pPr marL="30480" marR="30480" algn="just">
              <a:lnSpc>
                <a:spcPct val="107000"/>
              </a:lnSpc>
            </a:pPr>
            <a:r>
              <a:rPr lang="en-IN" sz="2200" dirty="0"/>
              <a:t>		        n→∞</a:t>
            </a:r>
            <a:endPar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                     </a:t>
            </a: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Hence, the complexity of </a:t>
            </a:r>
            <a:r>
              <a:rPr lang="en-IN" sz="2200" b="1" i="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f(n)</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can be represented as </a:t>
            </a:r>
          </a:p>
          <a:p>
            <a:pPr marL="30480" marR="30480" algn="just">
              <a:lnSpc>
                <a:spcPct val="107000"/>
              </a:lnSpc>
              <a:spcAft>
                <a:spcPts val="0"/>
              </a:spcAft>
            </a:pPr>
            <a:r>
              <a:rPr lang="en-IN" sz="2200" dirty="0">
                <a:solidFill>
                  <a:srgbClr val="000000"/>
                </a:solidFill>
                <a:latin typeface="+mj-lt"/>
                <a:ea typeface="Times New Roman" panose="02020603050405020304" pitchFamily="18" charset="0"/>
                <a:cs typeface="Arial" panose="020B0604020202020204" pitchFamily="34" charset="0"/>
              </a:rPr>
              <a:t>                                    </a:t>
            </a:r>
            <a:r>
              <a:rPr lang="en-US" sz="2200" dirty="0"/>
              <a:t>ω </a:t>
            </a:r>
            <a:r>
              <a:rPr lang="en-IN" sz="2200" dirty="0">
                <a:solidFill>
                  <a:srgbClr val="000000"/>
                </a:solidFill>
                <a:latin typeface="+mj-lt"/>
                <a:ea typeface="Times New Roman" panose="02020603050405020304" pitchFamily="18" charset="0"/>
                <a:cs typeface="Arial" panose="020B0604020202020204" pitchFamily="34" charset="0"/>
              </a:rPr>
              <a:t>(g(n))</a:t>
            </a:r>
            <a:r>
              <a:rPr lang="en-IN" sz="2200" dirty="0">
                <a:solidFill>
                  <a:srgbClr val="000000"/>
                </a:solidFill>
                <a:latin typeface="+mj-lt"/>
                <a:ea typeface="Times New Roman" panose="02020603050405020304" pitchFamily="18" charset="0"/>
                <a:cs typeface="Times New Roman" panose="02020603050405020304" pitchFamily="18" charset="0"/>
              </a:rPr>
              <a:t>, i.e. </a:t>
            </a:r>
            <a:r>
              <a:rPr lang="en-US" sz="2200" dirty="0"/>
              <a:t> ω</a:t>
            </a:r>
            <a:r>
              <a:rPr lang="en-IN" sz="2200" dirty="0">
                <a:solidFill>
                  <a:srgbClr val="000000"/>
                </a:solidFill>
                <a:latin typeface="+mj-lt"/>
                <a:ea typeface="Times New Roman" panose="02020603050405020304" pitchFamily="18" charset="0"/>
                <a:cs typeface="Arial" panose="020B0604020202020204" pitchFamily="34" charset="0"/>
              </a:rPr>
              <a:t>(n</a:t>
            </a:r>
            <a:r>
              <a:rPr lang="en-IN" sz="2200" baseline="30000" dirty="0">
                <a:solidFill>
                  <a:srgbClr val="000000"/>
                </a:solidFill>
                <a:latin typeface="+mj-lt"/>
                <a:ea typeface="Times New Roman" panose="02020603050405020304" pitchFamily="18" charset="0"/>
                <a:cs typeface="Arial" panose="020B0604020202020204" pitchFamily="34" charset="0"/>
              </a:rPr>
              <a:t>4</a:t>
            </a:r>
            <a:r>
              <a:rPr lang="en-IN" sz="2200" dirty="0">
                <a:solidFill>
                  <a:srgbClr val="000000"/>
                </a:solidFill>
                <a:latin typeface="+mj-lt"/>
                <a:ea typeface="Times New Roman" panose="02020603050405020304" pitchFamily="18" charset="0"/>
                <a:cs typeface="Arial" panose="020B0604020202020204" pitchFamily="34" charset="0"/>
              </a:rPr>
              <a:t>)</a:t>
            </a:r>
            <a:endParaRPr lang="en-IN" sz="2200" dirty="0">
              <a:effectLst/>
              <a:latin typeface="+mj-lt"/>
              <a:ea typeface="Calibri" panose="020F0502020204030204" pitchFamily="34" charset="0"/>
              <a:cs typeface="Times New Roman" panose="02020603050405020304" pitchFamily="18" charset="0"/>
            </a:endParaRPr>
          </a:p>
        </p:txBody>
      </p:sp>
      <p:pic>
        <p:nvPicPr>
          <p:cNvPr id="2" name="Picture 1" descr="A logo for a company&#10;&#10;Description automatically generated">
            <a:extLst>
              <a:ext uri="{FF2B5EF4-FFF2-40B4-BE49-F238E27FC236}">
                <a16:creationId xmlns:a16="http://schemas.microsoft.com/office/drawing/2014/main" id="{10F6466E-ACCF-CDDF-3C60-24E54CD68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15365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
                                            <p:txEl>
                                              <p:pRg st="10" end="10"/>
                                            </p:txEl>
                                          </p:spTgt>
                                        </p:tgtEl>
                                        <p:attrNameLst>
                                          <p:attrName>style.visibility</p:attrName>
                                        </p:attrNameLst>
                                      </p:cBhvr>
                                      <p:to>
                                        <p:strVal val="visible"/>
                                      </p:to>
                                    </p:set>
                                    <p:animEffect transition="in" filter="fade">
                                      <p:cBhvr>
                                        <p:cTn id="13" dur="1000"/>
                                        <p:tgtEl>
                                          <p:spTgt spid="12">
                                            <p:txEl>
                                              <p:pRg st="10" end="10"/>
                                            </p:txEl>
                                          </p:spTgt>
                                        </p:tgtEl>
                                      </p:cBhvr>
                                    </p:animEffect>
                                    <p:anim calcmode="lin" valueType="num">
                                      <p:cBhvr>
                                        <p:cTn id="14" dur="1000" fill="hold"/>
                                        <p:tgtEl>
                                          <p:spTgt spid="12">
                                            <p:txEl>
                                              <p:pRg st="10" end="10"/>
                                            </p:txEl>
                                          </p:spTgt>
                                        </p:tgtEl>
                                        <p:attrNameLst>
                                          <p:attrName>ppt_x</p:attrName>
                                        </p:attrNameLst>
                                      </p:cBhvr>
                                      <p:tavLst>
                                        <p:tav tm="0">
                                          <p:val>
                                            <p:strVal val="#ppt_x"/>
                                          </p:val>
                                        </p:tav>
                                        <p:tav tm="100000">
                                          <p:val>
                                            <p:strVal val="#ppt_x"/>
                                          </p:val>
                                        </p:tav>
                                      </p:tavLst>
                                    </p:anim>
                                    <p:anim calcmode="lin" valueType="num">
                                      <p:cBhvr>
                                        <p:cTn id="15" dur="1000" fill="hold"/>
                                        <p:tgtEl>
                                          <p:spTgt spid="12">
                                            <p:txEl>
                                              <p:pRg st="10" end="1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2">
                                            <p:txEl>
                                              <p:pRg st="11" end="11"/>
                                            </p:txEl>
                                          </p:spTgt>
                                        </p:tgtEl>
                                        <p:attrNameLst>
                                          <p:attrName>style.visibility</p:attrName>
                                        </p:attrNameLst>
                                      </p:cBhvr>
                                      <p:to>
                                        <p:strVal val="visible"/>
                                      </p:to>
                                    </p:set>
                                    <p:animEffect transition="in" filter="fade">
                                      <p:cBhvr>
                                        <p:cTn id="18" dur="1000"/>
                                        <p:tgtEl>
                                          <p:spTgt spid="12">
                                            <p:txEl>
                                              <p:pRg st="11" end="11"/>
                                            </p:txEl>
                                          </p:spTgt>
                                        </p:tgtEl>
                                      </p:cBhvr>
                                    </p:animEffect>
                                    <p:anim calcmode="lin" valueType="num">
                                      <p:cBhvr>
                                        <p:cTn id="19" dur="1000" fill="hold"/>
                                        <p:tgtEl>
                                          <p:spTgt spid="12">
                                            <p:txEl>
                                              <p:pRg st="11" end="11"/>
                                            </p:txEl>
                                          </p:spTgt>
                                        </p:tgtEl>
                                        <p:attrNameLst>
                                          <p:attrName>ppt_x</p:attrName>
                                        </p:attrNameLst>
                                      </p:cBhvr>
                                      <p:tavLst>
                                        <p:tav tm="0">
                                          <p:val>
                                            <p:strVal val="#ppt_x"/>
                                          </p:val>
                                        </p:tav>
                                        <p:tav tm="100000">
                                          <p:val>
                                            <p:strVal val="#ppt_x"/>
                                          </p:val>
                                        </p:tav>
                                      </p:tavLst>
                                    </p:anim>
                                    <p:anim calcmode="lin" valueType="num">
                                      <p:cBhvr>
                                        <p:cTn id="20" dur="1000" fill="hold"/>
                                        <p:tgtEl>
                                          <p:spTgt spid="12">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818" y="1166018"/>
            <a:ext cx="8229600" cy="4525963"/>
          </a:xfrm>
        </p:spPr>
        <p:txBody>
          <a:bodyPr>
            <a:normAutofit/>
          </a:bodyPr>
          <a:lstStyle/>
          <a:p>
            <a:pPr marL="0" indent="0">
              <a:buNone/>
            </a:pPr>
            <a:r>
              <a:rPr lang="en-IN" sz="2200" dirty="0"/>
              <a:t>The objective of this topic is to make students understand about</a:t>
            </a:r>
          </a:p>
          <a:p>
            <a:pPr marL="0" indent="0">
              <a:buNone/>
            </a:pPr>
            <a:endParaRPr lang="en-IN" sz="2200" dirty="0"/>
          </a:p>
          <a:p>
            <a:r>
              <a:rPr lang="en-US" sz="2200" dirty="0"/>
              <a:t>Different methods of solving recursion</a:t>
            </a:r>
          </a:p>
          <a:p>
            <a:pPr marL="0" indent="0">
              <a:buNone/>
            </a:pPr>
            <a:endParaRPr lang="en-US" sz="2200" dirty="0"/>
          </a:p>
          <a:p>
            <a:r>
              <a:rPr lang="en-US" sz="2200" dirty="0"/>
              <a:t>Substitution/ Iteration method</a:t>
            </a:r>
          </a:p>
          <a:p>
            <a:endParaRPr lang="en-US" sz="2200" dirty="0"/>
          </a:p>
          <a:p>
            <a:r>
              <a:rPr lang="en-US" sz="2200" dirty="0"/>
              <a:t>  Recursion Tree method</a:t>
            </a:r>
          </a:p>
          <a:p>
            <a:endParaRPr lang="en-US" sz="2200" dirty="0"/>
          </a:p>
          <a:p>
            <a:r>
              <a:rPr lang="en-US" sz="2200" dirty="0"/>
              <a:t>  Master method</a:t>
            </a:r>
          </a:p>
          <a:p>
            <a:endParaRPr lang="en-US" sz="2200" dirty="0"/>
          </a:p>
          <a:p>
            <a:endParaRPr lang="en-US" sz="2200" dirty="0"/>
          </a:p>
          <a:p>
            <a:endParaRPr lang="en-US" sz="2200" dirty="0"/>
          </a:p>
        </p:txBody>
      </p:sp>
      <p:sp>
        <p:nvSpPr>
          <p:cNvPr id="4" name="Date Placeholder 3"/>
          <p:cNvSpPr>
            <a:spLocks noGrp="1"/>
          </p:cNvSpPr>
          <p:nvPr>
            <p:ph type="dt" sz="half" idx="10"/>
          </p:nvPr>
        </p:nvSpPr>
        <p:spPr/>
        <p:txBody>
          <a:bodyPr/>
          <a:lstStyle/>
          <a:p>
            <a:fld id="{14FF7193-0A7E-43E5-8A27-ABAC06FB833D}"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447800" y="6568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Recursion (CO1)- Objective</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15FCB287-4245-D79C-E5E8-26F3698BF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2919077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algn="just"/>
            <a:r>
              <a:rPr lang="en-US" sz="2400" dirty="0"/>
              <a:t>Prerequisite</a:t>
            </a:r>
          </a:p>
          <a:p>
            <a:pPr algn="just"/>
            <a:r>
              <a:rPr lang="en-US" sz="2400" dirty="0"/>
              <a:t>Algorithm</a:t>
            </a:r>
          </a:p>
          <a:p>
            <a:pPr algn="just"/>
            <a:r>
              <a:rPr lang="en-US" sz="2400" dirty="0"/>
              <a:t>Mathematical concepts of limits and summation</a:t>
            </a:r>
          </a:p>
          <a:p>
            <a:pPr marL="0" indent="0" algn="just">
              <a:buNone/>
            </a:pPr>
            <a:endParaRPr lang="en-US" sz="2200" dirty="0"/>
          </a:p>
          <a:p>
            <a:pPr algn="just"/>
            <a:r>
              <a:rPr lang="en-US" sz="2400" b="1" dirty="0"/>
              <a:t>Recap</a:t>
            </a:r>
          </a:p>
          <a:p>
            <a:pPr algn="just"/>
            <a:r>
              <a:rPr lang="en-US" sz="2200" dirty="0"/>
              <a:t>Asymptotic notations</a:t>
            </a:r>
          </a:p>
          <a:p>
            <a:endParaRPr lang="en-US" dirty="0"/>
          </a:p>
        </p:txBody>
      </p:sp>
      <p:sp>
        <p:nvSpPr>
          <p:cNvPr id="4" name="Date Placeholder 3"/>
          <p:cNvSpPr>
            <a:spLocks noGrp="1"/>
          </p:cNvSpPr>
          <p:nvPr>
            <p:ph type="dt" sz="half" idx="10"/>
          </p:nvPr>
        </p:nvSpPr>
        <p:spPr/>
        <p:txBody>
          <a:bodyPr/>
          <a:lstStyle/>
          <a:p>
            <a:fld id="{EDE69F07-E144-4EF0-80AE-1CC5748AFA85}"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Prerequisite and Recap</a:t>
            </a:r>
            <a:r>
              <a:rPr lang="en-US" sz="2800" b="1" dirty="0">
                <a:latin typeface="Calibri" panose="020F0502020204030204" pitchFamily="34" charset="0"/>
                <a:ea typeface="Calibri" panose="020F0502020204030204" pitchFamily="34" charset="0"/>
                <a:cs typeface="Calibri" panose="020F0502020204030204" pitchFamily="34" charset="0"/>
              </a:rPr>
              <a:t> (CO1)</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DE2244F9-5529-BD93-E340-90D1B6694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322294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9FF7BA6-1808-45F7-A54D-EBAE96447954}"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                             Recursion (CO1)</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 name="Rectangle 9"/>
          <p:cNvSpPr/>
          <p:nvPr/>
        </p:nvSpPr>
        <p:spPr>
          <a:xfrm>
            <a:off x="457200" y="1143000"/>
            <a:ext cx="3810000" cy="338554"/>
          </a:xfrm>
          <a:prstGeom prst="rect">
            <a:avLst/>
          </a:prstGeom>
        </p:spPr>
        <p:txBody>
          <a:bodyPr wrap="square">
            <a:spAutoFit/>
          </a:bodyPr>
          <a:lstStyle/>
          <a:p>
            <a:endParaRPr lang="en-US" sz="1600" dirty="0">
              <a:latin typeface="Times New Roman" pitchFamily="18" charset="0"/>
              <a:cs typeface="Times New Roman" pitchFamily="18" charset="0"/>
            </a:endParaRPr>
          </a:p>
        </p:txBody>
      </p:sp>
      <p:sp>
        <p:nvSpPr>
          <p:cNvPr id="9" name="Rectangle 8"/>
          <p:cNvSpPr/>
          <p:nvPr/>
        </p:nvSpPr>
        <p:spPr>
          <a:xfrm>
            <a:off x="533400" y="990600"/>
            <a:ext cx="8077200" cy="5170646"/>
          </a:xfrm>
          <a:prstGeom prst="rect">
            <a:avLst/>
          </a:prstGeom>
        </p:spPr>
        <p:txBody>
          <a:bodyPr wrap="square">
            <a:spAutoFit/>
          </a:bodyPr>
          <a:lstStyle/>
          <a:p>
            <a:pPr marL="342900" indent="-342900" algn="just">
              <a:buFont typeface="Arial" panose="020B0604020202020204" pitchFamily="34" charset="0"/>
              <a:buChar char="•"/>
            </a:pPr>
            <a:r>
              <a:rPr lang="en-IN" sz="2200" dirty="0"/>
              <a:t>The process in which a function calls itself directly or indirectly is called recursion and the corresponding function is called as recursive function. </a:t>
            </a:r>
          </a:p>
          <a:p>
            <a:pPr marL="342900" indent="-342900" algn="just">
              <a:buFont typeface="Arial" panose="020B0604020202020204" pitchFamily="34" charset="0"/>
              <a:buChar char="•"/>
            </a:pPr>
            <a:r>
              <a:rPr lang="en-IN" sz="2200" dirty="0"/>
              <a:t>Using recursive algorithm, certain problems can be solved quite easily. </a:t>
            </a:r>
          </a:p>
          <a:p>
            <a:pPr marL="342900" indent="-342900" algn="just">
              <a:buFont typeface="Arial" panose="020B0604020202020204" pitchFamily="34" charset="0"/>
              <a:buChar char="•"/>
            </a:pPr>
            <a:r>
              <a:rPr lang="en-IN" sz="2200" dirty="0"/>
              <a:t>Examples of such problems are </a:t>
            </a:r>
            <a:r>
              <a:rPr lang="en-IN" sz="2200" dirty="0">
                <a:hlinkClick r:id="rId3">
                  <a:extLst>
                    <a:ext uri="{A12FA001-AC4F-418D-AE19-62706E023703}">
                      <ahyp:hlinkClr xmlns:ahyp="http://schemas.microsoft.com/office/drawing/2018/hyperlinkcolor" val="tx"/>
                    </a:ext>
                  </a:extLst>
                </a:hlinkClick>
              </a:rPr>
              <a:t>Towers of Hanoi (TOH)</a:t>
            </a:r>
            <a:r>
              <a:rPr lang="en-IN" sz="2200" dirty="0"/>
              <a:t>, </a:t>
            </a:r>
            <a:r>
              <a:rPr lang="en-IN" sz="2200" dirty="0" err="1">
                <a:hlinkClick r:id="rId4">
                  <a:extLst>
                    <a:ext uri="{A12FA001-AC4F-418D-AE19-62706E023703}">
                      <ahyp:hlinkClr xmlns:ahyp="http://schemas.microsoft.com/office/drawing/2018/hyperlinkcolor" val="tx"/>
                    </a:ext>
                  </a:extLst>
                </a:hlinkClick>
              </a:rPr>
              <a:t>Inorder</a:t>
            </a:r>
            <a:r>
              <a:rPr lang="en-IN" sz="2200" dirty="0">
                <a:hlinkClick r:id="rId4">
                  <a:extLst>
                    <a:ext uri="{A12FA001-AC4F-418D-AE19-62706E023703}">
                      <ahyp:hlinkClr xmlns:ahyp="http://schemas.microsoft.com/office/drawing/2018/hyperlinkcolor" val="tx"/>
                    </a:ext>
                  </a:extLst>
                </a:hlinkClick>
              </a:rPr>
              <a:t>/</a:t>
            </a:r>
            <a:r>
              <a:rPr lang="en-IN" sz="2200" dirty="0" err="1">
                <a:hlinkClick r:id="rId4">
                  <a:extLst>
                    <a:ext uri="{A12FA001-AC4F-418D-AE19-62706E023703}">
                      <ahyp:hlinkClr xmlns:ahyp="http://schemas.microsoft.com/office/drawing/2018/hyperlinkcolor" val="tx"/>
                    </a:ext>
                  </a:extLst>
                </a:hlinkClick>
              </a:rPr>
              <a:t>Preorder</a:t>
            </a:r>
            <a:r>
              <a:rPr lang="en-IN" sz="2200" dirty="0">
                <a:hlinkClick r:id="rId4">
                  <a:extLst>
                    <a:ext uri="{A12FA001-AC4F-418D-AE19-62706E023703}">
                      <ahyp:hlinkClr xmlns:ahyp="http://schemas.microsoft.com/office/drawing/2018/hyperlinkcolor" val="tx"/>
                    </a:ext>
                  </a:extLst>
                </a:hlinkClick>
              </a:rPr>
              <a:t>/</a:t>
            </a:r>
            <a:r>
              <a:rPr lang="en-IN" sz="2200" dirty="0" err="1">
                <a:hlinkClick r:id="rId4">
                  <a:extLst>
                    <a:ext uri="{A12FA001-AC4F-418D-AE19-62706E023703}">
                      <ahyp:hlinkClr xmlns:ahyp="http://schemas.microsoft.com/office/drawing/2018/hyperlinkcolor" val="tx"/>
                    </a:ext>
                  </a:extLst>
                </a:hlinkClick>
              </a:rPr>
              <a:t>Postorder</a:t>
            </a:r>
            <a:r>
              <a:rPr lang="en-IN" sz="2200" dirty="0">
                <a:hlinkClick r:id="rId4">
                  <a:extLst>
                    <a:ext uri="{A12FA001-AC4F-418D-AE19-62706E023703}">
                      <ahyp:hlinkClr xmlns:ahyp="http://schemas.microsoft.com/office/drawing/2018/hyperlinkcolor" val="tx"/>
                    </a:ext>
                  </a:extLst>
                </a:hlinkClick>
              </a:rPr>
              <a:t> Tree Traversals</a:t>
            </a:r>
            <a:r>
              <a:rPr lang="en-IN" sz="2200" dirty="0"/>
              <a:t>, </a:t>
            </a:r>
            <a:r>
              <a:rPr lang="en-IN" sz="2200" dirty="0">
                <a:hlinkClick r:id="rId5">
                  <a:extLst>
                    <a:ext uri="{A12FA001-AC4F-418D-AE19-62706E023703}">
                      <ahyp:hlinkClr xmlns:ahyp="http://schemas.microsoft.com/office/drawing/2018/hyperlinkcolor" val="tx"/>
                    </a:ext>
                  </a:extLst>
                </a:hlinkClick>
              </a:rPr>
              <a:t>DFS of Graph</a:t>
            </a:r>
            <a:r>
              <a:rPr lang="en-IN" sz="2200" dirty="0"/>
              <a:t>, etc.</a:t>
            </a:r>
          </a:p>
          <a:p>
            <a:pPr marL="342900" indent="-342900" algn="just">
              <a:buFont typeface="Arial" panose="020B0604020202020204" pitchFamily="34" charset="0"/>
              <a:buChar char="•"/>
            </a:pPr>
            <a:r>
              <a:rPr lang="en-US" sz="2200" dirty="0"/>
              <a:t>The running time of recursive algorithms is represented by an equation that describes a function in terms of its value on smaller functions.  For </a:t>
            </a:r>
            <a:r>
              <a:rPr lang="en-US" sz="2200" dirty="0" err="1"/>
              <a:t>eg.</a:t>
            </a:r>
            <a:endParaRPr lang="en-US" sz="2200" dirty="0"/>
          </a:p>
          <a:p>
            <a:r>
              <a:rPr lang="en-US" sz="2200" dirty="0"/>
              <a:t>                      T(n)</a:t>
            </a:r>
            <a:r>
              <a:rPr lang="en-US" sz="2400" dirty="0"/>
              <a:t> =  </a:t>
            </a:r>
            <a:r>
              <a:rPr lang="en-US" sz="6600" dirty="0"/>
              <a:t>{  </a:t>
            </a:r>
            <a:endParaRPr lang="en-US" sz="1400" dirty="0"/>
          </a:p>
          <a:p>
            <a:endParaRPr lang="en-US" sz="2200" dirty="0"/>
          </a:p>
        </p:txBody>
      </p:sp>
      <p:sp>
        <p:nvSpPr>
          <p:cNvPr id="13" name="Rectangle 12"/>
          <p:cNvSpPr/>
          <p:nvPr/>
        </p:nvSpPr>
        <p:spPr>
          <a:xfrm>
            <a:off x="398585" y="3334100"/>
            <a:ext cx="8153400" cy="923330"/>
          </a:xfrm>
          <a:prstGeom prst="rect">
            <a:avLst/>
          </a:prstGeom>
        </p:spPr>
        <p:txBody>
          <a:bodyPr wrap="square">
            <a:spAutoFit/>
          </a:bodyPr>
          <a:lstStyle/>
          <a:p>
            <a:endParaRPr lang="en-US" dirty="0"/>
          </a:p>
          <a:p>
            <a:endParaRPr lang="en-US" dirty="0"/>
          </a:p>
          <a:p>
            <a:r>
              <a:rPr lang="en-US" dirty="0"/>
              <a:t>   </a:t>
            </a:r>
            <a:endParaRPr lang="en-US" sz="2200" dirty="0"/>
          </a:p>
        </p:txBody>
      </p:sp>
      <p:sp useBgFill="1">
        <p:nvSpPr>
          <p:cNvPr id="11" name="Rectangle 10">
            <a:extLst>
              <a:ext uri="{FF2B5EF4-FFF2-40B4-BE49-F238E27FC236}">
                <a16:creationId xmlns:a16="http://schemas.microsoft.com/office/drawing/2014/main" id="{ADDCE7F8-C405-40FD-B6AB-5873CF6EDDE4}"/>
              </a:ext>
            </a:extLst>
          </p:cNvPr>
          <p:cNvSpPr/>
          <p:nvPr/>
        </p:nvSpPr>
        <p:spPr>
          <a:xfrm>
            <a:off x="3256085" y="4811590"/>
            <a:ext cx="2438400" cy="990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dirty="0">
              <a:solidFill>
                <a:schemeClr val="tx1"/>
              </a:solidFill>
            </a:endParaRPr>
          </a:p>
          <a:p>
            <a:r>
              <a:rPr lang="en-US" sz="2200" dirty="0">
                <a:solidFill>
                  <a:schemeClr val="tx1"/>
                </a:solidFill>
              </a:rPr>
              <a:t>C                       n=1</a:t>
            </a:r>
          </a:p>
          <a:p>
            <a:endParaRPr lang="en-US" sz="2200" dirty="0">
              <a:solidFill>
                <a:schemeClr val="tx1"/>
              </a:solidFill>
            </a:endParaRPr>
          </a:p>
          <a:p>
            <a:r>
              <a:rPr lang="en-US" sz="2200" dirty="0">
                <a:solidFill>
                  <a:schemeClr val="tx1"/>
                </a:solidFill>
              </a:rPr>
              <a:t>2T(n/2) +</a:t>
            </a:r>
            <a:r>
              <a:rPr lang="en-US" sz="2200" dirty="0" err="1">
                <a:solidFill>
                  <a:schemeClr val="tx1"/>
                </a:solidFill>
              </a:rPr>
              <a:t>cn</a:t>
            </a:r>
            <a:r>
              <a:rPr lang="en-US" sz="2200" dirty="0">
                <a:solidFill>
                  <a:schemeClr val="tx1"/>
                </a:solidFill>
              </a:rPr>
              <a:t>       n&gt;1</a:t>
            </a:r>
          </a:p>
          <a:p>
            <a:pPr algn="ctr"/>
            <a:endParaRPr lang="en-US" dirty="0">
              <a:solidFill>
                <a:schemeClr val="tx1"/>
              </a:solidFill>
            </a:endParaRPr>
          </a:p>
        </p:txBody>
      </p:sp>
      <p:pic>
        <p:nvPicPr>
          <p:cNvPr id="2" name="Picture 1" descr="A logo for a company&#10;&#10;Description automatically generated">
            <a:extLst>
              <a:ext uri="{FF2B5EF4-FFF2-40B4-BE49-F238E27FC236}">
                <a16:creationId xmlns:a16="http://schemas.microsoft.com/office/drawing/2014/main" id="{565B9E50-1C8F-81BD-A0AB-E29459AD62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F66098-8E6F-406E-B8DE-3523BB0C5479}"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                               Recursion (CO1)</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Rectangle 12"/>
          <p:cNvSpPr/>
          <p:nvPr/>
        </p:nvSpPr>
        <p:spPr>
          <a:xfrm>
            <a:off x="457200" y="1089898"/>
            <a:ext cx="8153400" cy="3016210"/>
          </a:xfrm>
          <a:prstGeom prst="rect">
            <a:avLst/>
          </a:prstGeom>
        </p:spPr>
        <p:txBody>
          <a:bodyPr wrap="square">
            <a:spAutoFit/>
          </a:bodyPr>
          <a:lstStyle/>
          <a:p>
            <a:endParaRPr lang="en-US" dirty="0"/>
          </a:p>
          <a:p>
            <a:endParaRPr lang="en-US" dirty="0"/>
          </a:p>
          <a:p>
            <a:r>
              <a:rPr lang="en-US" dirty="0"/>
              <a:t>   </a:t>
            </a:r>
            <a:r>
              <a:rPr lang="en-US" sz="2200" dirty="0"/>
              <a:t>There are three methods to solve recurrence</a:t>
            </a:r>
          </a:p>
          <a:p>
            <a:endParaRPr lang="en-US" sz="2200" dirty="0"/>
          </a:p>
          <a:p>
            <a:pPr>
              <a:buFont typeface="Arial" pitchFamily="34" charset="0"/>
              <a:buChar char="•"/>
            </a:pPr>
            <a:r>
              <a:rPr lang="en-US" sz="2200" dirty="0"/>
              <a:t>  Substitution/ Iteration method</a:t>
            </a:r>
          </a:p>
          <a:p>
            <a:pPr>
              <a:buFont typeface="Arial" pitchFamily="34" charset="0"/>
              <a:buChar char="•"/>
            </a:pPr>
            <a:endParaRPr lang="en-US" sz="2200" dirty="0"/>
          </a:p>
          <a:p>
            <a:pPr>
              <a:buFont typeface="Arial" pitchFamily="34" charset="0"/>
              <a:buChar char="•"/>
            </a:pPr>
            <a:r>
              <a:rPr lang="en-US" sz="2200" dirty="0"/>
              <a:t>  Recursion Tree method</a:t>
            </a:r>
          </a:p>
          <a:p>
            <a:pPr>
              <a:buFont typeface="Arial" pitchFamily="34" charset="0"/>
              <a:buChar char="•"/>
            </a:pPr>
            <a:endParaRPr lang="en-US" sz="2200" dirty="0"/>
          </a:p>
          <a:p>
            <a:pPr>
              <a:buFont typeface="Arial" pitchFamily="34" charset="0"/>
              <a:buChar char="•"/>
            </a:pPr>
            <a:r>
              <a:rPr lang="en-US" sz="2200" dirty="0"/>
              <a:t>  Master method</a:t>
            </a:r>
          </a:p>
        </p:txBody>
      </p:sp>
      <p:pic>
        <p:nvPicPr>
          <p:cNvPr id="2" name="Picture 1" descr="A logo for a company&#10;&#10;Description automatically generated">
            <a:extLst>
              <a:ext uri="{FF2B5EF4-FFF2-40B4-BE49-F238E27FC236}">
                <a16:creationId xmlns:a16="http://schemas.microsoft.com/office/drawing/2014/main" id="{4A810BBA-F49D-465F-83B4-EC7A95016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404196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5659AFA-81D7-45B8-B22B-6467C826C35F}"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16166" y="7939"/>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Recursion (CO1)</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 name="Rectangle 9"/>
          <p:cNvSpPr/>
          <p:nvPr/>
        </p:nvSpPr>
        <p:spPr>
          <a:xfrm>
            <a:off x="457200" y="1143000"/>
            <a:ext cx="3810000" cy="338554"/>
          </a:xfrm>
          <a:prstGeom prst="rect">
            <a:avLst/>
          </a:prstGeom>
        </p:spPr>
        <p:txBody>
          <a:bodyPr wrap="square">
            <a:spAutoFit/>
          </a:bodyPr>
          <a:lstStyle/>
          <a:p>
            <a:endParaRPr lang="en-US" sz="1600" dirty="0">
              <a:latin typeface="Times New Roman" pitchFamily="18" charset="0"/>
              <a:cs typeface="Times New Roman" pitchFamily="18" charset="0"/>
            </a:endParaRPr>
          </a:p>
        </p:txBody>
      </p:sp>
      <p:sp>
        <p:nvSpPr>
          <p:cNvPr id="11" name="Rectangle 10"/>
          <p:cNvSpPr/>
          <p:nvPr/>
        </p:nvSpPr>
        <p:spPr>
          <a:xfrm>
            <a:off x="616048" y="1214982"/>
            <a:ext cx="8077200" cy="4647426"/>
          </a:xfrm>
          <a:prstGeom prst="rect">
            <a:avLst/>
          </a:prstGeom>
        </p:spPr>
        <p:txBody>
          <a:bodyPr wrap="square">
            <a:spAutoFit/>
          </a:bodyPr>
          <a:lstStyle/>
          <a:p>
            <a:pPr algn="just"/>
            <a:r>
              <a:rPr lang="en-US" sz="2400" b="1" dirty="0"/>
              <a:t>Substitution/ Iteration method</a:t>
            </a:r>
          </a:p>
          <a:p>
            <a:pPr algn="just"/>
            <a:endParaRPr lang="en-US" sz="2200" dirty="0"/>
          </a:p>
          <a:p>
            <a:pPr algn="just"/>
            <a:r>
              <a:rPr lang="en-US" sz="2200" dirty="0"/>
              <a:t>Guess the form of the answer by experience and creativity or by some heuristics guess the form of the solution. And then use induction to find the constants and show that solution works.</a:t>
            </a:r>
          </a:p>
          <a:p>
            <a:pPr algn="just"/>
            <a:endParaRPr lang="en-US" sz="2200" dirty="0"/>
          </a:p>
          <a:p>
            <a:pPr algn="just"/>
            <a:r>
              <a:rPr lang="en-US" sz="2200" b="1" dirty="0"/>
              <a:t>Example</a:t>
            </a:r>
            <a:r>
              <a:rPr lang="en-US" sz="2200" dirty="0"/>
              <a:t>          Solve T(n)=T(n-1) + 1 and T(1) = </a:t>
            </a:r>
            <a:r>
              <a:rPr lang="az-Cyrl-AZ" sz="2200" dirty="0"/>
              <a:t>Ө(1)</a:t>
            </a:r>
          </a:p>
          <a:p>
            <a:pPr algn="just"/>
            <a:r>
              <a:rPr lang="en-US" sz="2200" dirty="0"/>
              <a:t>                          T(n) = T(n-2) +1+1</a:t>
            </a:r>
          </a:p>
          <a:p>
            <a:pPr algn="just"/>
            <a:r>
              <a:rPr lang="en-US" sz="2200" dirty="0"/>
              <a:t>                         T(n) = T(n-3) +1+1+1</a:t>
            </a:r>
          </a:p>
          <a:p>
            <a:pPr algn="just"/>
            <a:r>
              <a:rPr lang="en-US" sz="2200" dirty="0"/>
              <a:t>                         T(n) = T(n-4) +1+1+1+1</a:t>
            </a:r>
          </a:p>
          <a:p>
            <a:pPr algn="just"/>
            <a:r>
              <a:rPr lang="en-US" sz="2200" dirty="0"/>
              <a:t>                         And so on T(n) = T(n-k) + k</a:t>
            </a:r>
          </a:p>
          <a:p>
            <a:pPr algn="just"/>
            <a:r>
              <a:rPr lang="en-US" sz="2200" dirty="0"/>
              <a:t>		Where n-k =1 =&gt; n-k=1</a:t>
            </a:r>
          </a:p>
          <a:p>
            <a:pPr algn="just"/>
            <a:r>
              <a:rPr lang="pt-BR" sz="2200" dirty="0"/>
              <a:t>		Thus T(n)= T(1) + n-1⇒Ө(n)</a:t>
            </a:r>
            <a:endParaRPr lang="en-US" sz="2200" dirty="0"/>
          </a:p>
        </p:txBody>
      </p:sp>
      <p:pic>
        <p:nvPicPr>
          <p:cNvPr id="2" name="Picture 1" descr="A logo for a company&#10;&#10;Description automatically generated">
            <a:extLst>
              <a:ext uri="{FF2B5EF4-FFF2-40B4-BE49-F238E27FC236}">
                <a16:creationId xmlns:a16="http://schemas.microsoft.com/office/drawing/2014/main" id="{92126C68-D478-2379-E4BB-9F9DC36A6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CEF1D15-C13D-4F93-B490-EF80FE2FBABE}"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Recursion (CO1)</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 name="Rectangle 9"/>
          <p:cNvSpPr/>
          <p:nvPr/>
        </p:nvSpPr>
        <p:spPr>
          <a:xfrm>
            <a:off x="457200" y="1143000"/>
            <a:ext cx="3810000" cy="338554"/>
          </a:xfrm>
          <a:prstGeom prst="rect">
            <a:avLst/>
          </a:prstGeom>
        </p:spPr>
        <p:txBody>
          <a:bodyPr wrap="square">
            <a:spAutoFit/>
          </a:bodyPr>
          <a:lstStyle/>
          <a:p>
            <a:endParaRPr lang="en-US" sz="1600" dirty="0">
              <a:latin typeface="Times New Roman" pitchFamily="18" charset="0"/>
              <a:cs typeface="Times New Roman" pitchFamily="18" charset="0"/>
            </a:endParaRPr>
          </a:p>
        </p:txBody>
      </p:sp>
      <p:sp>
        <p:nvSpPr>
          <p:cNvPr id="9" name="Rectangle 8"/>
          <p:cNvSpPr/>
          <p:nvPr/>
        </p:nvSpPr>
        <p:spPr>
          <a:xfrm>
            <a:off x="304800" y="1120676"/>
            <a:ext cx="8382000" cy="4154984"/>
          </a:xfrm>
          <a:prstGeom prst="rect">
            <a:avLst/>
          </a:prstGeom>
        </p:spPr>
        <p:txBody>
          <a:bodyPr wrap="square">
            <a:spAutoFit/>
          </a:bodyPr>
          <a:lstStyle/>
          <a:p>
            <a:r>
              <a:rPr lang="en-US" sz="2200" b="1" dirty="0"/>
              <a:t>Recursion Tree Method</a:t>
            </a:r>
          </a:p>
          <a:p>
            <a:endParaRPr lang="en-US" sz="2200" b="1" dirty="0"/>
          </a:p>
          <a:p>
            <a:r>
              <a:rPr lang="en-US" sz="2200" dirty="0"/>
              <a:t>Each node represents the cost of a single sub problem.</a:t>
            </a:r>
          </a:p>
          <a:p>
            <a:pPr marL="457200" indent="-457200">
              <a:buFont typeface="Arial" pitchFamily="34" charset="0"/>
              <a:buChar char="•"/>
            </a:pPr>
            <a:r>
              <a:rPr lang="en-US" sz="2200" dirty="0"/>
              <a:t>Sum up the costs with each level to get level cost.</a:t>
            </a:r>
          </a:p>
          <a:p>
            <a:pPr marL="457200" indent="-457200">
              <a:buFont typeface="Arial" pitchFamily="34" charset="0"/>
              <a:buChar char="•"/>
            </a:pPr>
            <a:r>
              <a:rPr lang="en-US" sz="2200" dirty="0"/>
              <a:t> Sum up all the level costs to get total cost.</a:t>
            </a:r>
          </a:p>
          <a:p>
            <a:pPr marL="457200" indent="-457200">
              <a:buFont typeface="Arial" pitchFamily="34" charset="0"/>
              <a:buChar char="•"/>
            </a:pPr>
            <a:r>
              <a:rPr lang="en-US" sz="2200" dirty="0"/>
              <a:t> Particularly suitable for divide-and-conquer recurrence.</a:t>
            </a:r>
          </a:p>
          <a:p>
            <a:pPr marL="457200" indent="-457200">
              <a:buFont typeface="Arial" pitchFamily="34" charset="0"/>
              <a:buChar char="•"/>
            </a:pPr>
            <a:r>
              <a:rPr lang="en-US" sz="2200" dirty="0"/>
              <a:t> Best used to generate a good guess, tolerating “sloppiness”.</a:t>
            </a:r>
          </a:p>
          <a:p>
            <a:pPr marL="457200" indent="-457200">
              <a:buFont typeface="Arial" pitchFamily="34" charset="0"/>
              <a:buChar char="•"/>
            </a:pPr>
            <a:r>
              <a:rPr lang="en-US" sz="2200" dirty="0"/>
              <a:t>If trying carefully to draw the recursion-tree and compute cost, then used as direct   proof.</a:t>
            </a:r>
          </a:p>
          <a:p>
            <a:pPr marL="457200" indent="-457200">
              <a:buFont typeface="Arial" pitchFamily="34" charset="0"/>
              <a:buChar char="•"/>
            </a:pPr>
            <a:endParaRPr lang="en-US" sz="2200" dirty="0"/>
          </a:p>
          <a:p>
            <a:pPr marL="457200" indent="-457200">
              <a:buFont typeface="Arial" pitchFamily="34" charset="0"/>
              <a:buChar char="•"/>
            </a:pPr>
            <a:endParaRPr lang="en-US" sz="2200" dirty="0"/>
          </a:p>
          <a:p>
            <a:pPr marL="457200" indent="-457200"/>
            <a:r>
              <a:rPr lang="pt-BR" sz="2200" dirty="0"/>
              <a:t> Example Recursion Tree of</a:t>
            </a:r>
            <a:r>
              <a:rPr lang="pt-BR" sz="2200" i="1" dirty="0"/>
              <a:t>T(n)=T(n/3)+ T(2n/3)+O(n)</a:t>
            </a:r>
            <a:endParaRPr lang="en-US" sz="2200" dirty="0"/>
          </a:p>
        </p:txBody>
      </p:sp>
      <p:pic>
        <p:nvPicPr>
          <p:cNvPr id="2" name="Picture 1" descr="A logo for a company&#10;&#10;Description automatically generated">
            <a:extLst>
              <a:ext uri="{FF2B5EF4-FFF2-40B4-BE49-F238E27FC236}">
                <a16:creationId xmlns:a16="http://schemas.microsoft.com/office/drawing/2014/main" id="{D78677A6-51E0-0B93-E39E-C1FA1FDD3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DEECC0A-E9EB-45B9-A6C9-4E804E53250F}"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Recursion (CO1)</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 name="Rectangle 9"/>
          <p:cNvSpPr/>
          <p:nvPr/>
        </p:nvSpPr>
        <p:spPr>
          <a:xfrm>
            <a:off x="457200" y="1143000"/>
            <a:ext cx="3810000" cy="338554"/>
          </a:xfrm>
          <a:prstGeom prst="rect">
            <a:avLst/>
          </a:prstGeom>
        </p:spPr>
        <p:txBody>
          <a:bodyPr wrap="square">
            <a:spAutoFit/>
          </a:bodyPr>
          <a:lstStyle/>
          <a:p>
            <a:endParaRPr lang="en-US" sz="1600" dirty="0">
              <a:latin typeface="Times New Roman" pitchFamily="18" charset="0"/>
              <a:cs typeface="Times New Roman" pitchFamily="18" charset="0"/>
            </a:endParaRPr>
          </a:p>
        </p:txBody>
      </p:sp>
      <p:pic>
        <p:nvPicPr>
          <p:cNvPr id="2050" name="Picture 2" descr="A diagram with a tree on the left and merging times on the right. The tree is labeled &quot;Subproblem size&quot; and the right is labeled &quot;Total merging time for all subproblems of this size.&quot;&#10;The first level of the tree shows a single node n and corresponding merging time of c times n. The second level of the tree shows two nodes, each of 1/2 n, and a merging time of 2 times c times 1/2 n, the same as c times n. The third level of the tree shows four nodes, each of 1/4 n, and a merging time of 4 times c times 1/4 n, the same as c times n. The fourth level of the tree shows eight nodes, each of 1/8 n, and a merging time of 8 times c times 1/8 n, the same as c times n. Underneath that level, dots are shown to indicate the tree continues like that. A final level is shown with n nodes of 1, and a merging time of n times c, the same as c times n."/>
          <p:cNvPicPr>
            <a:picLocks noChangeAspect="1" noChangeArrowheads="1"/>
          </p:cNvPicPr>
          <p:nvPr/>
        </p:nvPicPr>
        <p:blipFill>
          <a:blip r:embed="rId3" cstate="print"/>
          <a:srcRect/>
          <a:stretch>
            <a:fillRect/>
          </a:stretch>
        </p:blipFill>
        <p:spPr bwMode="auto">
          <a:xfrm>
            <a:off x="685800" y="1219200"/>
            <a:ext cx="8153400" cy="4724400"/>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B1108BF2-EF46-9361-06E0-BD22DA3102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3AC56B-B614-4184-8FC7-EA343B14E052}"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Recursion (CO1)</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 name="Rectangle 9"/>
          <p:cNvSpPr/>
          <p:nvPr/>
        </p:nvSpPr>
        <p:spPr>
          <a:xfrm>
            <a:off x="457200" y="1143000"/>
            <a:ext cx="3810000" cy="338554"/>
          </a:xfrm>
          <a:prstGeom prst="rect">
            <a:avLst/>
          </a:prstGeom>
        </p:spPr>
        <p:txBody>
          <a:bodyPr wrap="square">
            <a:spAutoFit/>
          </a:bodyPr>
          <a:lstStyle/>
          <a:p>
            <a:endParaRPr lang="en-US" sz="1600" dirty="0">
              <a:latin typeface="Times New Roman" pitchFamily="18" charset="0"/>
              <a:cs typeface="Times New Roman" pitchFamily="18" charset="0"/>
            </a:endParaRPr>
          </a:p>
        </p:txBody>
      </p:sp>
      <p:sp>
        <p:nvSpPr>
          <p:cNvPr id="11" name="Rectangle 10"/>
          <p:cNvSpPr/>
          <p:nvPr/>
        </p:nvSpPr>
        <p:spPr>
          <a:xfrm>
            <a:off x="190500" y="863436"/>
            <a:ext cx="8763000" cy="4981364"/>
          </a:xfrm>
          <a:prstGeom prst="rect">
            <a:avLst/>
          </a:prstGeom>
        </p:spPr>
        <p:txBody>
          <a:bodyPr wrap="square">
            <a:spAutoFit/>
          </a:bodyPr>
          <a:lstStyle/>
          <a:p>
            <a:pPr marL="342900" indent="-342900">
              <a:lnSpc>
                <a:spcPct val="95000"/>
              </a:lnSpc>
              <a:spcBef>
                <a:spcPct val="35000"/>
              </a:spcBef>
              <a:buFont typeface="Arial" panose="020B0604020202020204" pitchFamily="34" charset="0"/>
              <a:buChar char="•"/>
            </a:pPr>
            <a:endParaRPr lang="en-US" sz="2200" dirty="0"/>
          </a:p>
          <a:p>
            <a:pPr algn="just">
              <a:lnSpc>
                <a:spcPct val="95000"/>
              </a:lnSpc>
              <a:spcBef>
                <a:spcPct val="35000"/>
              </a:spcBef>
            </a:pPr>
            <a:r>
              <a:rPr lang="en-US" sz="2400" b="1" dirty="0"/>
              <a:t>   Master method</a:t>
            </a:r>
          </a:p>
          <a:p>
            <a:pPr marL="342900" indent="-342900" algn="just">
              <a:lnSpc>
                <a:spcPct val="95000"/>
              </a:lnSpc>
              <a:spcBef>
                <a:spcPct val="35000"/>
              </a:spcBef>
              <a:buFont typeface="Arial" panose="020B0604020202020204" pitchFamily="34" charset="0"/>
              <a:buChar char="•"/>
            </a:pPr>
            <a:endParaRPr lang="en-IN" sz="2200" dirty="0"/>
          </a:p>
          <a:p>
            <a:pPr marL="342900" indent="-342900" algn="just">
              <a:lnSpc>
                <a:spcPct val="95000"/>
              </a:lnSpc>
              <a:spcBef>
                <a:spcPct val="35000"/>
              </a:spcBef>
              <a:buFont typeface="Arial" panose="020B0604020202020204" pitchFamily="34" charset="0"/>
              <a:buChar char="•"/>
            </a:pPr>
            <a:r>
              <a:rPr lang="en-IN" sz="2200" dirty="0"/>
              <a:t>Master Method is a direct way to get the solution. </a:t>
            </a:r>
          </a:p>
          <a:p>
            <a:pPr algn="just">
              <a:lnSpc>
                <a:spcPct val="95000"/>
              </a:lnSpc>
              <a:spcBef>
                <a:spcPct val="35000"/>
              </a:spcBef>
            </a:pPr>
            <a:endParaRPr lang="en-US" sz="2200" dirty="0"/>
          </a:p>
          <a:p>
            <a:pPr marL="342900" indent="-342900">
              <a:lnSpc>
                <a:spcPct val="95000"/>
              </a:lnSpc>
              <a:spcBef>
                <a:spcPct val="35000"/>
              </a:spcBef>
              <a:buFont typeface="Arial" panose="020B0604020202020204" pitchFamily="34" charset="0"/>
              <a:buChar char="•"/>
            </a:pPr>
            <a:r>
              <a:rPr lang="en-US" sz="2200" dirty="0"/>
              <a:t>The master method applies to recurrences of the form</a:t>
            </a:r>
          </a:p>
          <a:p>
            <a:pPr algn="ctr">
              <a:lnSpc>
                <a:spcPct val="95000"/>
              </a:lnSpc>
              <a:spcBef>
                <a:spcPct val="35000"/>
              </a:spcBef>
            </a:pPr>
            <a:r>
              <a:rPr lang="en-US" sz="2200" i="1" dirty="0">
                <a:solidFill>
                  <a:srgbClr val="009999"/>
                </a:solidFill>
              </a:rPr>
              <a:t>T</a:t>
            </a:r>
            <a:r>
              <a:rPr lang="en-US" sz="2200" dirty="0">
                <a:solidFill>
                  <a:srgbClr val="009999"/>
                </a:solidFill>
              </a:rPr>
              <a:t>(</a:t>
            </a:r>
            <a:r>
              <a:rPr lang="en-US" sz="2200" i="1" dirty="0">
                <a:solidFill>
                  <a:srgbClr val="009999"/>
                </a:solidFill>
              </a:rPr>
              <a:t>n</a:t>
            </a:r>
            <a:r>
              <a:rPr lang="en-US" sz="2200" dirty="0">
                <a:solidFill>
                  <a:srgbClr val="009999"/>
                </a:solidFill>
              </a:rPr>
              <a:t>) = </a:t>
            </a:r>
            <a:r>
              <a:rPr lang="en-US" sz="2200" i="1" dirty="0">
                <a:solidFill>
                  <a:srgbClr val="009999"/>
                </a:solidFill>
              </a:rPr>
              <a:t>a T</a:t>
            </a:r>
            <a:r>
              <a:rPr lang="en-US" sz="2200" dirty="0">
                <a:solidFill>
                  <a:srgbClr val="009999"/>
                </a:solidFill>
              </a:rPr>
              <a:t>(</a:t>
            </a:r>
            <a:r>
              <a:rPr lang="en-US" sz="2200" i="1" dirty="0">
                <a:solidFill>
                  <a:srgbClr val="009999"/>
                </a:solidFill>
              </a:rPr>
              <a:t>n</a:t>
            </a:r>
            <a:r>
              <a:rPr lang="en-US" sz="2200" dirty="0">
                <a:solidFill>
                  <a:srgbClr val="009999"/>
                </a:solidFill>
              </a:rPr>
              <a:t>/</a:t>
            </a:r>
            <a:r>
              <a:rPr lang="en-US" sz="2200" i="1" dirty="0">
                <a:solidFill>
                  <a:srgbClr val="009999"/>
                </a:solidFill>
              </a:rPr>
              <a:t>b</a:t>
            </a:r>
            <a:r>
              <a:rPr lang="en-US" sz="2200" dirty="0">
                <a:solidFill>
                  <a:srgbClr val="009999"/>
                </a:solidFill>
              </a:rPr>
              <a:t>) + </a:t>
            </a:r>
            <a:r>
              <a:rPr lang="en-US" sz="2200" i="1" dirty="0">
                <a:solidFill>
                  <a:srgbClr val="009999"/>
                </a:solidFill>
              </a:rPr>
              <a:t>f </a:t>
            </a:r>
            <a:r>
              <a:rPr lang="en-US" sz="2200" dirty="0">
                <a:solidFill>
                  <a:srgbClr val="009999"/>
                </a:solidFill>
              </a:rPr>
              <a:t>(</a:t>
            </a:r>
            <a:r>
              <a:rPr lang="en-US" sz="2200" i="1" dirty="0">
                <a:solidFill>
                  <a:srgbClr val="009999"/>
                </a:solidFill>
              </a:rPr>
              <a:t>n</a:t>
            </a:r>
            <a:r>
              <a:rPr lang="en-US" sz="2200" dirty="0">
                <a:solidFill>
                  <a:srgbClr val="009999"/>
                </a:solidFill>
              </a:rPr>
              <a:t>) </a:t>
            </a:r>
            <a:r>
              <a:rPr lang="en-US" sz="2200" dirty="0"/>
              <a:t>, </a:t>
            </a:r>
          </a:p>
          <a:p>
            <a:pPr>
              <a:lnSpc>
                <a:spcPct val="95000"/>
              </a:lnSpc>
              <a:spcBef>
                <a:spcPct val="35000"/>
              </a:spcBef>
            </a:pPr>
            <a:r>
              <a:rPr lang="en-US" sz="2200" dirty="0"/>
              <a:t>            where </a:t>
            </a:r>
            <a:r>
              <a:rPr lang="en-US" sz="2200" i="1" dirty="0">
                <a:solidFill>
                  <a:srgbClr val="009999"/>
                </a:solidFill>
              </a:rPr>
              <a:t>a</a:t>
            </a:r>
            <a:r>
              <a:rPr lang="en-US" sz="2200" dirty="0">
                <a:solidFill>
                  <a:srgbClr val="009999"/>
                </a:solidFill>
              </a:rPr>
              <a:t> </a:t>
            </a:r>
            <a:r>
              <a:rPr lang="en-US" sz="2200" dirty="0">
                <a:solidFill>
                  <a:srgbClr val="009999"/>
                </a:solidFill>
                <a:latin typeface="Symbol" pitchFamily="18" charset="2"/>
              </a:rPr>
              <a:t>³</a:t>
            </a:r>
            <a:r>
              <a:rPr lang="en-US" sz="2200" dirty="0">
                <a:solidFill>
                  <a:srgbClr val="009999"/>
                </a:solidFill>
              </a:rPr>
              <a:t> 1</a:t>
            </a:r>
            <a:r>
              <a:rPr lang="en-US" sz="2200" dirty="0"/>
              <a:t>, </a:t>
            </a:r>
            <a:r>
              <a:rPr lang="en-US" sz="2200" i="1" dirty="0">
                <a:solidFill>
                  <a:srgbClr val="009999"/>
                </a:solidFill>
              </a:rPr>
              <a:t>b</a:t>
            </a:r>
            <a:r>
              <a:rPr lang="en-US" sz="2200" dirty="0">
                <a:solidFill>
                  <a:srgbClr val="009999"/>
                </a:solidFill>
              </a:rPr>
              <a:t> &gt; 1</a:t>
            </a:r>
            <a:r>
              <a:rPr lang="en-US" sz="2200" dirty="0"/>
              <a:t>, and  </a:t>
            </a:r>
            <a:r>
              <a:rPr lang="en-US" sz="2200" i="1" dirty="0">
                <a:solidFill>
                  <a:srgbClr val="009999"/>
                </a:solidFill>
              </a:rPr>
              <a:t>f</a:t>
            </a:r>
            <a:r>
              <a:rPr lang="en-US" sz="2200" dirty="0"/>
              <a:t>  is asymptotically positive.</a:t>
            </a:r>
          </a:p>
          <a:p>
            <a:pPr>
              <a:lnSpc>
                <a:spcPct val="95000"/>
              </a:lnSpc>
              <a:spcBef>
                <a:spcPct val="35000"/>
              </a:spcBef>
            </a:pPr>
            <a:endParaRPr lang="en-US" sz="2200" dirty="0"/>
          </a:p>
          <a:p>
            <a:pPr>
              <a:lnSpc>
                <a:spcPct val="95000"/>
              </a:lnSpc>
              <a:spcBef>
                <a:spcPct val="35000"/>
              </a:spcBef>
            </a:pPr>
            <a:endParaRPr lang="en-US" sz="2200" dirty="0"/>
          </a:p>
          <a:p>
            <a:pPr marL="457200" indent="-457200">
              <a:lnSpc>
                <a:spcPct val="90000"/>
              </a:lnSpc>
              <a:spcBef>
                <a:spcPct val="30000"/>
              </a:spcBef>
              <a:buClr>
                <a:schemeClr val="accent2"/>
              </a:buClr>
            </a:pPr>
            <a:endParaRPr lang="en-US" sz="2200" dirty="0"/>
          </a:p>
        </p:txBody>
      </p:sp>
      <p:pic>
        <p:nvPicPr>
          <p:cNvPr id="2" name="Picture 1" descr="A logo for a company&#10;&#10;Description automatically generated">
            <a:extLst>
              <a:ext uri="{FF2B5EF4-FFF2-40B4-BE49-F238E27FC236}">
                <a16:creationId xmlns:a16="http://schemas.microsoft.com/office/drawing/2014/main" id="{AACEC343-8CC2-F97F-0C34-BC8CE41CC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animEffect transition="in" filter="fade">
                                      <p:cBhvr>
                                        <p:cTn id="7" dur="1000"/>
                                        <p:tgtEl>
                                          <p:spTgt spid="11">
                                            <p:txEl>
                                              <p:pRg st="6" end="6"/>
                                            </p:txEl>
                                          </p:spTgt>
                                        </p:tgtEl>
                                      </p:cBhvr>
                                    </p:animEffect>
                                    <p:anim calcmode="lin" valueType="num">
                                      <p:cBhvr>
                                        <p:cTn id="8"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6" end="6"/>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xEl>
                                              <p:pRg st="7" end="7"/>
                                            </p:txEl>
                                          </p:spTgt>
                                        </p:tgtEl>
                                        <p:attrNameLst>
                                          <p:attrName>style.visibility</p:attrName>
                                        </p:attrNameLst>
                                      </p:cBhvr>
                                      <p:to>
                                        <p:strVal val="visible"/>
                                      </p:to>
                                    </p:set>
                                    <p:animEffect transition="in" filter="fade">
                                      <p:cBhvr>
                                        <p:cTn id="12" dur="1000"/>
                                        <p:tgtEl>
                                          <p:spTgt spid="11">
                                            <p:txEl>
                                              <p:pRg st="7" end="7"/>
                                            </p:txEl>
                                          </p:spTgt>
                                        </p:tgtEl>
                                      </p:cBhvr>
                                    </p:animEffect>
                                    <p:anim calcmode="lin" valueType="num">
                                      <p:cBhvr>
                                        <p:cTn id="13"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4037" y="1166018"/>
            <a:ext cx="8382000" cy="4525963"/>
          </a:xfrm>
        </p:spPr>
        <p:txBody>
          <a:bodyPr>
            <a:normAutofit fontScale="77500" lnSpcReduction="20000"/>
          </a:bodyPr>
          <a:lstStyle/>
          <a:p>
            <a:pPr algn="just"/>
            <a:r>
              <a:rPr lang="en-US" sz="2300" dirty="0"/>
              <a:t>First, we will start with the internet which is very much important for our daily life and we cannot even imagine our life without the internet and it is the outcome of clever and creative algorithms. Numerous sites on the internet can operate and falsify this huge number of data only with the help of these algorithms.</a:t>
            </a:r>
          </a:p>
          <a:p>
            <a:pPr marL="0" indent="0" algn="just">
              <a:buNone/>
            </a:pPr>
            <a:r>
              <a:rPr lang="en-US" sz="2300" dirty="0"/>
              <a:t> </a:t>
            </a:r>
          </a:p>
          <a:p>
            <a:pPr algn="just"/>
            <a:r>
              <a:rPr lang="en-US" sz="2300" dirty="0"/>
              <a:t>The everyday electronic commerce activities are massively subject to our data, for example, credit or debit card numbers, passwords, OTPs, and many more. The </a:t>
            </a:r>
            <a:r>
              <a:rPr lang="en-US" sz="2300" dirty="0" err="1"/>
              <a:t>centre</a:t>
            </a:r>
            <a:r>
              <a:rPr lang="en-US" sz="2300" dirty="0"/>
              <a:t> technologies used incorporate public-key </a:t>
            </a:r>
            <a:r>
              <a:rPr lang="en-US" sz="2300" dirty="0" err="1"/>
              <a:t>cryptocurrency</a:t>
            </a:r>
            <a:r>
              <a:rPr lang="en-US" sz="2300" dirty="0"/>
              <a:t> and digital signatures which depend on mathematical algorithms.</a:t>
            </a:r>
          </a:p>
          <a:p>
            <a:pPr marL="0" indent="0" algn="just">
              <a:buNone/>
            </a:pPr>
            <a:endParaRPr lang="en-US" sz="2300" dirty="0"/>
          </a:p>
          <a:p>
            <a:pPr algn="just"/>
            <a:r>
              <a:rPr lang="en-US" sz="2300" dirty="0"/>
              <a:t>Even an application that doesn't need algorithm content at the application level depends vigorously on the algorithm as the application relies upon hardware, GUI, networking, or object direction and all of these create a substantial use of algorithms.</a:t>
            </a:r>
          </a:p>
          <a:p>
            <a:pPr marL="0" indent="0" algn="just">
              <a:buNone/>
            </a:pPr>
            <a:endParaRPr lang="en-US" sz="2300" dirty="0"/>
          </a:p>
          <a:p>
            <a:pPr algn="just"/>
            <a:r>
              <a:rPr lang="en-US" sz="2300" dirty="0"/>
              <a:t>There are some other vital use cases where the algorithm has been used such as if we watch any video on YouTube then next time we will get related-type advice as recommended videos for us. </a:t>
            </a:r>
          </a:p>
          <a:p>
            <a:pPr marL="0" indent="0">
              <a:buNone/>
            </a:pPr>
            <a:endParaRPr lang="en-US" sz="2200" dirty="0"/>
          </a:p>
        </p:txBody>
      </p:sp>
      <p:sp>
        <p:nvSpPr>
          <p:cNvPr id="6" name="Date Placeholder 5"/>
          <p:cNvSpPr>
            <a:spLocks noGrp="1"/>
          </p:cNvSpPr>
          <p:nvPr>
            <p:ph type="dt" sz="half" idx="10"/>
          </p:nvPr>
        </p:nvSpPr>
        <p:spPr/>
        <p:txBody>
          <a:bodyPr/>
          <a:lstStyle/>
          <a:p>
            <a:fld id="{26455BB0-1F1C-408D-BB07-E98575E5429D}" type="datetime5">
              <a:rPr lang="en-US" smtClean="0"/>
              <a:t>29-Jul-24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5</a:t>
            </a:fld>
            <a:endParaRPr lang="en-US"/>
          </a:p>
        </p:txBody>
      </p:sp>
      <p:sp>
        <p:nvSpPr>
          <p:cNvPr id="8" name="Title 1"/>
          <p:cNvSpPr txBox="1">
            <a:spLocks/>
          </p:cNvSpPr>
          <p:nvPr/>
        </p:nvSpPr>
        <p:spPr>
          <a:xfrm>
            <a:off x="1350818" y="120649"/>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Branch</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wise Application</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9"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pic>
        <p:nvPicPr>
          <p:cNvPr id="2" name="Picture 1" descr="A logo for a company&#10;&#10;Description automatically generated">
            <a:extLst>
              <a:ext uri="{FF2B5EF4-FFF2-40B4-BE49-F238E27FC236}">
                <a16:creationId xmlns:a16="http://schemas.microsoft.com/office/drawing/2014/main" id="{B1C0C5E2-BE5A-2346-0E1C-282A812C1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154907" cy="827683"/>
          </a:xfrm>
          <a:prstGeom prst="rect">
            <a:avLst/>
          </a:prstGeom>
        </p:spPr>
      </p:pic>
    </p:spTree>
    <p:extLst>
      <p:ext uri="{BB962C8B-B14F-4D97-AF65-F5344CB8AC3E}">
        <p14:creationId xmlns:p14="http://schemas.microsoft.com/office/powerpoint/2010/main" val="21835103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2B30C50-26EB-4742-B21B-E99267F3FE42}"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Recursion (CO1)</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 name="Rectangle 9"/>
          <p:cNvSpPr/>
          <p:nvPr/>
        </p:nvSpPr>
        <p:spPr>
          <a:xfrm>
            <a:off x="457200" y="1143000"/>
            <a:ext cx="3810000" cy="338554"/>
          </a:xfrm>
          <a:prstGeom prst="rect">
            <a:avLst/>
          </a:prstGeom>
        </p:spPr>
        <p:txBody>
          <a:bodyPr wrap="square">
            <a:spAutoFit/>
          </a:bodyPr>
          <a:lstStyle/>
          <a:p>
            <a:endParaRPr lang="en-US" sz="1600" dirty="0">
              <a:latin typeface="Times New Roman" pitchFamily="18" charset="0"/>
              <a:cs typeface="Times New Roman" pitchFamily="18" charset="0"/>
            </a:endParaRPr>
          </a:p>
        </p:txBody>
      </p:sp>
      <p:sp>
        <p:nvSpPr>
          <p:cNvPr id="11" name="Rectangle 10"/>
          <p:cNvSpPr/>
          <p:nvPr/>
        </p:nvSpPr>
        <p:spPr>
          <a:xfrm>
            <a:off x="190500" y="1059925"/>
            <a:ext cx="8496300" cy="5730800"/>
          </a:xfrm>
          <a:prstGeom prst="rect">
            <a:avLst/>
          </a:prstGeom>
        </p:spPr>
        <p:txBody>
          <a:bodyPr wrap="square">
            <a:spAutoFit/>
          </a:bodyPr>
          <a:lstStyle/>
          <a:p>
            <a:pPr marL="342900" indent="-342900">
              <a:lnSpc>
                <a:spcPct val="95000"/>
              </a:lnSpc>
              <a:spcBef>
                <a:spcPct val="35000"/>
              </a:spcBef>
              <a:buFont typeface="Arial" panose="020B0604020202020204" pitchFamily="34" charset="0"/>
              <a:buChar char="•"/>
            </a:pPr>
            <a:r>
              <a:rPr lang="en-IN" sz="2400" dirty="0"/>
              <a:t>There are  three cases:</a:t>
            </a:r>
          </a:p>
          <a:p>
            <a:pPr marL="342900" indent="-342900">
              <a:lnSpc>
                <a:spcPct val="95000"/>
              </a:lnSpc>
              <a:spcBef>
                <a:spcPct val="35000"/>
              </a:spcBef>
              <a:buFont typeface="Arial" panose="020B0604020202020204" pitchFamily="34" charset="0"/>
              <a:buChar char="•"/>
            </a:pPr>
            <a:r>
              <a:rPr lang="en-US" sz="2400" dirty="0"/>
              <a:t>Case I</a:t>
            </a:r>
            <a:r>
              <a:rPr lang="en-US" sz="2200" dirty="0">
                <a:solidFill>
                  <a:srgbClr val="009999"/>
                </a:solidFill>
              </a:rPr>
              <a:t>    </a:t>
            </a:r>
            <a:r>
              <a:rPr lang="en-US" sz="2200" i="1" dirty="0">
                <a:solidFill>
                  <a:srgbClr val="009999"/>
                </a:solidFill>
              </a:rPr>
              <a:t>f</a:t>
            </a:r>
            <a:r>
              <a:rPr lang="en-US" sz="2200" dirty="0">
                <a:solidFill>
                  <a:srgbClr val="009999"/>
                </a:solidFill>
              </a:rPr>
              <a:t> (</a:t>
            </a:r>
            <a:r>
              <a:rPr lang="en-US" sz="2200" i="1" dirty="0">
                <a:solidFill>
                  <a:srgbClr val="009999"/>
                </a:solidFill>
              </a:rPr>
              <a:t>n</a:t>
            </a:r>
            <a:r>
              <a:rPr lang="en-US" sz="2200" dirty="0">
                <a:solidFill>
                  <a:srgbClr val="009999"/>
                </a:solidFill>
              </a:rPr>
              <a:t>) = </a:t>
            </a:r>
            <a:r>
              <a:rPr lang="en-US" sz="2200" i="1" dirty="0">
                <a:solidFill>
                  <a:srgbClr val="009999"/>
                </a:solidFill>
              </a:rPr>
              <a:t>O</a:t>
            </a:r>
            <a:r>
              <a:rPr lang="en-US" sz="2200" dirty="0">
                <a:solidFill>
                  <a:srgbClr val="009999"/>
                </a:solidFill>
              </a:rPr>
              <a:t>(</a:t>
            </a:r>
            <a:r>
              <a:rPr lang="en-US" sz="2200" i="1" dirty="0" err="1">
                <a:solidFill>
                  <a:srgbClr val="009999"/>
                </a:solidFill>
              </a:rPr>
              <a:t>n</a:t>
            </a:r>
            <a:r>
              <a:rPr lang="en-US" sz="2200" baseline="30000" dirty="0" err="1">
                <a:solidFill>
                  <a:srgbClr val="009999"/>
                </a:solidFill>
              </a:rPr>
              <a:t>log</a:t>
            </a:r>
            <a:r>
              <a:rPr lang="en-US" sz="2200" i="1" baseline="16000" dirty="0" err="1">
                <a:solidFill>
                  <a:srgbClr val="009999"/>
                </a:solidFill>
              </a:rPr>
              <a:t>b</a:t>
            </a:r>
            <a:r>
              <a:rPr lang="en-US" sz="2200" i="1" baseline="30000" dirty="0" err="1">
                <a:solidFill>
                  <a:srgbClr val="009999"/>
                </a:solidFill>
              </a:rPr>
              <a:t>a</a:t>
            </a:r>
            <a:r>
              <a:rPr lang="en-US" sz="2200" i="1" baseline="30000" dirty="0">
                <a:solidFill>
                  <a:srgbClr val="009999"/>
                </a:solidFill>
              </a:rPr>
              <a:t> </a:t>
            </a:r>
            <a:r>
              <a:rPr lang="en-US" sz="2200" baseline="30000" dirty="0">
                <a:solidFill>
                  <a:srgbClr val="009999"/>
                </a:solidFill>
              </a:rPr>
              <a:t>– </a:t>
            </a:r>
            <a:r>
              <a:rPr lang="en-US" sz="2200" baseline="30000" dirty="0">
                <a:solidFill>
                  <a:srgbClr val="009999"/>
                </a:solidFill>
                <a:latin typeface="Symbol" pitchFamily="18" charset="2"/>
              </a:rPr>
              <a:t>e</a:t>
            </a:r>
            <a:r>
              <a:rPr lang="en-US" sz="2200" dirty="0">
                <a:solidFill>
                  <a:srgbClr val="009999"/>
                </a:solidFill>
              </a:rPr>
              <a:t>)</a:t>
            </a:r>
            <a:r>
              <a:rPr lang="en-US" sz="2200" dirty="0"/>
              <a:t> for some constant </a:t>
            </a:r>
            <a:r>
              <a:rPr lang="en-US" sz="2200" dirty="0">
                <a:solidFill>
                  <a:srgbClr val="009999"/>
                </a:solidFill>
                <a:latin typeface="Symbol" pitchFamily="18" charset="2"/>
              </a:rPr>
              <a:t>e</a:t>
            </a:r>
            <a:r>
              <a:rPr lang="en-US" sz="2200" dirty="0">
                <a:solidFill>
                  <a:srgbClr val="009999"/>
                </a:solidFill>
              </a:rPr>
              <a:t> &gt; 0</a:t>
            </a:r>
            <a:r>
              <a:rPr lang="en-US" sz="2200" dirty="0"/>
              <a:t>.</a:t>
            </a:r>
          </a:p>
          <a:p>
            <a:pPr marL="688975" lvl="1" indent="-231775">
              <a:lnSpc>
                <a:spcPct val="90000"/>
              </a:lnSpc>
              <a:spcBef>
                <a:spcPct val="30000"/>
              </a:spcBef>
              <a:buClr>
                <a:schemeClr val="accent2"/>
              </a:buClr>
            </a:pPr>
            <a:r>
              <a:rPr lang="en-US" sz="2200" i="1" dirty="0">
                <a:solidFill>
                  <a:srgbClr val="009999"/>
                </a:solidFill>
              </a:rPr>
              <a:t>f</a:t>
            </a:r>
            <a:r>
              <a:rPr lang="en-US" sz="2200" dirty="0">
                <a:solidFill>
                  <a:srgbClr val="009999"/>
                </a:solidFill>
              </a:rPr>
              <a:t> (</a:t>
            </a:r>
            <a:r>
              <a:rPr lang="en-US" sz="2200" i="1" dirty="0">
                <a:solidFill>
                  <a:srgbClr val="009999"/>
                </a:solidFill>
              </a:rPr>
              <a:t>n</a:t>
            </a:r>
            <a:r>
              <a:rPr lang="en-US" sz="2200" dirty="0">
                <a:solidFill>
                  <a:srgbClr val="009999"/>
                </a:solidFill>
              </a:rPr>
              <a:t>) </a:t>
            </a:r>
            <a:r>
              <a:rPr lang="en-US" sz="2200" dirty="0"/>
              <a:t>grows </a:t>
            </a:r>
            <a:r>
              <a:rPr lang="en-US" sz="2200" dirty="0" err="1"/>
              <a:t>polynomially</a:t>
            </a:r>
            <a:r>
              <a:rPr lang="en-US" sz="2200" dirty="0"/>
              <a:t> slower than </a:t>
            </a:r>
            <a:r>
              <a:rPr lang="en-US" sz="2200" i="1" dirty="0" err="1">
                <a:solidFill>
                  <a:srgbClr val="009999"/>
                </a:solidFill>
              </a:rPr>
              <a:t>n</a:t>
            </a:r>
            <a:r>
              <a:rPr lang="en-US" sz="2200" baseline="30000" dirty="0" err="1">
                <a:solidFill>
                  <a:srgbClr val="009999"/>
                </a:solidFill>
              </a:rPr>
              <a:t>log</a:t>
            </a:r>
            <a:r>
              <a:rPr lang="en-US" sz="2200" i="1" baseline="16000" dirty="0" err="1">
                <a:solidFill>
                  <a:srgbClr val="009999"/>
                </a:solidFill>
              </a:rPr>
              <a:t>b</a:t>
            </a:r>
            <a:r>
              <a:rPr lang="en-US" sz="2200" i="1" baseline="30000" dirty="0" err="1">
                <a:solidFill>
                  <a:srgbClr val="009999"/>
                </a:solidFill>
              </a:rPr>
              <a:t>a</a:t>
            </a:r>
            <a:r>
              <a:rPr lang="en-US" sz="2200" dirty="0"/>
              <a:t> (by an </a:t>
            </a:r>
            <a:r>
              <a:rPr lang="en-US" sz="2200" i="1" dirty="0">
                <a:solidFill>
                  <a:srgbClr val="009999"/>
                </a:solidFill>
              </a:rPr>
              <a:t>n</a:t>
            </a:r>
            <a:r>
              <a:rPr lang="en-US" sz="2200" baseline="30000" dirty="0">
                <a:solidFill>
                  <a:srgbClr val="009999"/>
                </a:solidFill>
                <a:latin typeface="Symbol" pitchFamily="18" charset="2"/>
              </a:rPr>
              <a:t>e</a:t>
            </a:r>
            <a:r>
              <a:rPr lang="en-US" sz="2200" dirty="0"/>
              <a:t> factor).	</a:t>
            </a:r>
          </a:p>
          <a:p>
            <a:pPr marL="457200" indent="-457200">
              <a:lnSpc>
                <a:spcPct val="90000"/>
              </a:lnSpc>
              <a:spcBef>
                <a:spcPct val="30000"/>
              </a:spcBef>
              <a:buClr>
                <a:schemeClr val="accent2"/>
              </a:buClr>
            </a:pPr>
            <a:r>
              <a:rPr lang="en-US" sz="2200" b="1" i="1" dirty="0">
                <a:solidFill>
                  <a:schemeClr val="accent2"/>
                </a:solidFill>
              </a:rPr>
              <a:t>       Solution: </a:t>
            </a:r>
            <a:r>
              <a:rPr lang="en-US" sz="2200" i="1" dirty="0">
                <a:solidFill>
                  <a:srgbClr val="009999"/>
                </a:solidFill>
              </a:rPr>
              <a:t>T</a:t>
            </a:r>
            <a:r>
              <a:rPr lang="en-US" sz="2200" dirty="0">
                <a:solidFill>
                  <a:srgbClr val="009999"/>
                </a:solidFill>
              </a:rPr>
              <a:t>(</a:t>
            </a:r>
            <a:r>
              <a:rPr lang="en-US" sz="2200" i="1" dirty="0">
                <a:solidFill>
                  <a:srgbClr val="009999"/>
                </a:solidFill>
              </a:rPr>
              <a:t>n</a:t>
            </a:r>
            <a:r>
              <a:rPr lang="en-US" sz="2200" dirty="0">
                <a:solidFill>
                  <a:srgbClr val="009999"/>
                </a:solidFill>
              </a:rPr>
              <a:t>) = </a:t>
            </a:r>
            <a:r>
              <a:rPr lang="en-US" sz="2200" dirty="0">
                <a:solidFill>
                  <a:srgbClr val="009999"/>
                </a:solidFill>
                <a:latin typeface="Symbol" pitchFamily="18" charset="2"/>
              </a:rPr>
              <a:t>Q</a:t>
            </a:r>
            <a:r>
              <a:rPr lang="en-US" sz="2200" dirty="0">
                <a:solidFill>
                  <a:srgbClr val="009999"/>
                </a:solidFill>
              </a:rPr>
              <a:t>(</a:t>
            </a:r>
            <a:r>
              <a:rPr lang="en-US" sz="2200" i="1" dirty="0" err="1">
                <a:solidFill>
                  <a:srgbClr val="009999"/>
                </a:solidFill>
              </a:rPr>
              <a:t>n</a:t>
            </a:r>
            <a:r>
              <a:rPr lang="en-US" sz="2200" baseline="30000" dirty="0" err="1">
                <a:solidFill>
                  <a:srgbClr val="009999"/>
                </a:solidFill>
              </a:rPr>
              <a:t>log</a:t>
            </a:r>
            <a:r>
              <a:rPr lang="en-US" sz="2200" i="1" baseline="16000" dirty="0" err="1">
                <a:solidFill>
                  <a:srgbClr val="009999"/>
                </a:solidFill>
              </a:rPr>
              <a:t>b</a:t>
            </a:r>
            <a:r>
              <a:rPr lang="en-US" sz="2200" i="1" baseline="30000" dirty="0" err="1">
                <a:solidFill>
                  <a:srgbClr val="009999"/>
                </a:solidFill>
              </a:rPr>
              <a:t>a</a:t>
            </a:r>
            <a:r>
              <a:rPr lang="en-US" sz="2200" dirty="0">
                <a:solidFill>
                  <a:srgbClr val="009999"/>
                </a:solidFill>
              </a:rPr>
              <a:t>)</a:t>
            </a:r>
            <a:r>
              <a:rPr lang="en-US" sz="2200" dirty="0"/>
              <a:t> </a:t>
            </a:r>
          </a:p>
          <a:p>
            <a:pPr marL="457200" indent="-457200">
              <a:lnSpc>
                <a:spcPct val="90000"/>
              </a:lnSpc>
              <a:spcBef>
                <a:spcPct val="30000"/>
              </a:spcBef>
              <a:buClr>
                <a:schemeClr val="accent2"/>
              </a:buClr>
            </a:pPr>
            <a:endParaRPr lang="en-US" sz="2200" dirty="0"/>
          </a:p>
          <a:p>
            <a:pPr marL="457200" indent="-457200">
              <a:lnSpc>
                <a:spcPct val="90000"/>
              </a:lnSpc>
              <a:spcBef>
                <a:spcPct val="30000"/>
              </a:spcBef>
              <a:buClr>
                <a:schemeClr val="accent2"/>
              </a:buClr>
            </a:pPr>
            <a:endParaRPr lang="en-US" sz="2200" dirty="0"/>
          </a:p>
          <a:p>
            <a:r>
              <a:rPr lang="en-US" sz="2200" b="1" dirty="0"/>
              <a:t>Example</a:t>
            </a:r>
          </a:p>
          <a:p>
            <a:pPr marL="690563" indent="-690563">
              <a:lnSpc>
                <a:spcPct val="90000"/>
              </a:lnSpc>
              <a:buClr>
                <a:schemeClr val="accent2"/>
              </a:buClr>
            </a:pPr>
            <a:r>
              <a:rPr lang="en-US" sz="2200" b="1" i="1" dirty="0">
                <a:solidFill>
                  <a:schemeClr val="accent2"/>
                </a:solidFill>
              </a:rPr>
              <a:t>.</a:t>
            </a:r>
            <a:r>
              <a:rPr lang="en-US" sz="2200" i="1" dirty="0">
                <a:solidFill>
                  <a:srgbClr val="009999"/>
                </a:solidFill>
              </a:rPr>
              <a:t>             </a:t>
            </a:r>
            <a:r>
              <a:rPr lang="en-US" sz="2200" i="1" dirty="0"/>
              <a:t>T</a:t>
            </a:r>
            <a:r>
              <a:rPr lang="en-US" sz="2200" dirty="0"/>
              <a:t>(</a:t>
            </a:r>
            <a:r>
              <a:rPr lang="en-US" sz="2200" i="1" dirty="0"/>
              <a:t>n</a:t>
            </a:r>
            <a:r>
              <a:rPr lang="en-US" sz="2200" dirty="0"/>
              <a:t>) = 4</a:t>
            </a:r>
            <a:r>
              <a:rPr lang="en-US" sz="2200" i="1" dirty="0"/>
              <a:t>T</a:t>
            </a:r>
            <a:r>
              <a:rPr lang="en-US" sz="2200" dirty="0"/>
              <a:t>(</a:t>
            </a:r>
            <a:r>
              <a:rPr lang="en-US" sz="2200" i="1" dirty="0"/>
              <a:t>n</a:t>
            </a:r>
            <a:r>
              <a:rPr lang="en-US" sz="2200" dirty="0"/>
              <a:t>/2) + </a:t>
            </a:r>
            <a:r>
              <a:rPr lang="en-US" sz="2200" i="1" dirty="0"/>
              <a:t>n</a:t>
            </a:r>
          </a:p>
          <a:p>
            <a:pPr marL="690563" indent="-690563">
              <a:lnSpc>
                <a:spcPct val="90000"/>
              </a:lnSpc>
              <a:buClr>
                <a:schemeClr val="accent2"/>
              </a:buClr>
            </a:pPr>
            <a:r>
              <a:rPr lang="en-US" sz="2200" i="1" dirty="0"/>
              <a:t>	   Here a =</a:t>
            </a:r>
            <a:r>
              <a:rPr lang="en-US" sz="2200" dirty="0"/>
              <a:t> 4, </a:t>
            </a:r>
            <a:r>
              <a:rPr lang="en-US" sz="2200" i="1" dirty="0"/>
              <a:t>b</a:t>
            </a:r>
            <a:r>
              <a:rPr lang="en-US" sz="2200" dirty="0"/>
              <a:t> = 2 </a:t>
            </a:r>
            <a:r>
              <a:rPr lang="en-US" sz="2200" dirty="0">
                <a:sym typeface="Symbol" pitchFamily="18" charset="2"/>
              </a:rPr>
              <a:t></a:t>
            </a:r>
            <a:r>
              <a:rPr lang="en-US" sz="2200" dirty="0"/>
              <a:t> </a:t>
            </a:r>
            <a:r>
              <a:rPr lang="en-US" sz="2200" i="1" dirty="0" err="1"/>
              <a:t>n</a:t>
            </a:r>
            <a:r>
              <a:rPr lang="en-US" sz="2200" baseline="30000" dirty="0" err="1"/>
              <a:t>log</a:t>
            </a:r>
            <a:r>
              <a:rPr lang="en-US" sz="2200" i="1" baseline="16000" dirty="0" err="1"/>
              <a:t>b</a:t>
            </a:r>
            <a:r>
              <a:rPr lang="en-US" sz="2200" i="1" baseline="30000" dirty="0" err="1"/>
              <a:t>a</a:t>
            </a:r>
            <a:r>
              <a:rPr lang="en-US" sz="2200" i="1" baseline="30000" dirty="0"/>
              <a:t> </a:t>
            </a:r>
            <a:r>
              <a:rPr lang="en-US" sz="2200" dirty="0"/>
              <a:t>= </a:t>
            </a:r>
            <a:r>
              <a:rPr lang="en-US" sz="2200" i="1" dirty="0"/>
              <a:t>n</a:t>
            </a:r>
            <a:r>
              <a:rPr lang="en-US" sz="2200" baseline="30000" dirty="0"/>
              <a:t>2</a:t>
            </a:r>
            <a:r>
              <a:rPr lang="en-US" sz="2200" dirty="0"/>
              <a:t>; </a:t>
            </a:r>
            <a:r>
              <a:rPr lang="en-US" sz="2200" i="1" dirty="0"/>
              <a:t>f</a:t>
            </a:r>
            <a:r>
              <a:rPr lang="en-US" sz="2200" dirty="0"/>
              <a:t> (</a:t>
            </a:r>
            <a:r>
              <a:rPr lang="en-US" sz="2200" i="1" dirty="0"/>
              <a:t>n</a:t>
            </a:r>
            <a:r>
              <a:rPr lang="en-US" sz="2200" dirty="0"/>
              <a:t>) = </a:t>
            </a:r>
            <a:r>
              <a:rPr lang="en-US" sz="2200" i="1" dirty="0"/>
              <a:t>n.</a:t>
            </a:r>
          </a:p>
          <a:p>
            <a:pPr marL="690563" indent="-690563">
              <a:lnSpc>
                <a:spcPct val="90000"/>
              </a:lnSpc>
              <a:buClr>
                <a:schemeClr val="accent2"/>
              </a:buClr>
            </a:pPr>
            <a:r>
              <a:rPr lang="en-US" sz="2200" i="1" dirty="0"/>
              <a:t>	   </a:t>
            </a:r>
            <a:r>
              <a:rPr lang="en-US" sz="2200" b="1" dirty="0"/>
              <a:t>CASE 1:</a:t>
            </a:r>
            <a:r>
              <a:rPr lang="en-US" sz="2200" dirty="0"/>
              <a:t> </a:t>
            </a:r>
            <a:r>
              <a:rPr lang="en-US" sz="2200" i="1" dirty="0"/>
              <a:t>f</a:t>
            </a:r>
            <a:r>
              <a:rPr lang="en-US" sz="2200" dirty="0"/>
              <a:t> (</a:t>
            </a:r>
            <a:r>
              <a:rPr lang="en-US" sz="2200" i="1" dirty="0"/>
              <a:t>n</a:t>
            </a:r>
            <a:r>
              <a:rPr lang="en-US" sz="2200" dirty="0"/>
              <a:t>) = </a:t>
            </a:r>
            <a:r>
              <a:rPr lang="en-US" sz="2200" i="1" dirty="0"/>
              <a:t>O</a:t>
            </a:r>
            <a:r>
              <a:rPr lang="en-US" sz="2200" dirty="0"/>
              <a:t>(</a:t>
            </a:r>
            <a:r>
              <a:rPr lang="en-US" sz="2200" i="1" dirty="0"/>
              <a:t>n</a:t>
            </a:r>
            <a:r>
              <a:rPr lang="en-US" sz="2200" baseline="30000" dirty="0"/>
              <a:t>2</a:t>
            </a:r>
            <a:r>
              <a:rPr lang="en-US" sz="2200" i="1" baseline="30000" dirty="0"/>
              <a:t> </a:t>
            </a:r>
            <a:r>
              <a:rPr lang="en-US" sz="2200" baseline="30000" dirty="0"/>
              <a:t>– </a:t>
            </a:r>
            <a:r>
              <a:rPr lang="en-US" sz="2200" baseline="30000" dirty="0">
                <a:latin typeface="Symbol" pitchFamily="18" charset="2"/>
              </a:rPr>
              <a:t>e</a:t>
            </a:r>
            <a:r>
              <a:rPr lang="en-US" sz="2200" dirty="0"/>
              <a:t>) for </a:t>
            </a:r>
            <a:r>
              <a:rPr lang="en-US" sz="2200" dirty="0">
                <a:latin typeface="Symbol" pitchFamily="18" charset="2"/>
              </a:rPr>
              <a:t>e</a:t>
            </a:r>
            <a:r>
              <a:rPr lang="en-US" sz="2200" dirty="0"/>
              <a:t> = 1.</a:t>
            </a:r>
          </a:p>
          <a:p>
            <a:pPr marL="690563" indent="-690563">
              <a:lnSpc>
                <a:spcPct val="90000"/>
              </a:lnSpc>
              <a:buClr>
                <a:schemeClr val="accent2"/>
              </a:buClr>
            </a:pPr>
            <a:r>
              <a:rPr lang="en-US" sz="2200" dirty="0"/>
              <a:t>	</a:t>
            </a:r>
            <a:r>
              <a:rPr lang="en-US" sz="2200" dirty="0">
                <a:sym typeface="Symbol" pitchFamily="18" charset="2"/>
              </a:rPr>
              <a:t> </a:t>
            </a:r>
            <a:r>
              <a:rPr lang="en-US" sz="2200" i="1" dirty="0"/>
              <a:t>T</a:t>
            </a:r>
            <a:r>
              <a:rPr lang="en-US" sz="2200" dirty="0"/>
              <a:t>(</a:t>
            </a:r>
            <a:r>
              <a:rPr lang="en-US" sz="2200" i="1" dirty="0"/>
              <a:t>n</a:t>
            </a:r>
            <a:r>
              <a:rPr lang="en-US" sz="2200" dirty="0"/>
              <a:t>) = </a:t>
            </a:r>
            <a:r>
              <a:rPr lang="en-US" sz="2200" dirty="0">
                <a:latin typeface="Symbol" pitchFamily="18" charset="2"/>
              </a:rPr>
              <a:t>Q</a:t>
            </a:r>
            <a:r>
              <a:rPr lang="en-US" sz="2200" dirty="0"/>
              <a:t>(</a:t>
            </a:r>
            <a:r>
              <a:rPr lang="en-US" sz="2200" i="1" dirty="0"/>
              <a:t>n</a:t>
            </a:r>
            <a:r>
              <a:rPr lang="en-US" sz="2200" baseline="30000" dirty="0"/>
              <a:t>2</a:t>
            </a:r>
            <a:r>
              <a:rPr lang="en-US" sz="2200" dirty="0"/>
              <a:t>).</a:t>
            </a:r>
          </a:p>
          <a:p>
            <a:pPr marL="457200" indent="-457200">
              <a:lnSpc>
                <a:spcPct val="90000"/>
              </a:lnSpc>
              <a:spcBef>
                <a:spcPct val="30000"/>
              </a:spcBef>
              <a:buClr>
                <a:schemeClr val="accent2"/>
              </a:buClr>
            </a:pPr>
            <a:endParaRPr lang="en-US" sz="2200" dirty="0"/>
          </a:p>
          <a:p>
            <a:pPr marL="457200" indent="-457200">
              <a:lnSpc>
                <a:spcPct val="90000"/>
              </a:lnSpc>
              <a:spcBef>
                <a:spcPct val="30000"/>
              </a:spcBef>
              <a:buClr>
                <a:schemeClr val="accent2"/>
              </a:buClr>
            </a:pPr>
            <a:endParaRPr lang="en-US" sz="2200" dirty="0"/>
          </a:p>
          <a:p>
            <a:pPr marL="457200" indent="-457200">
              <a:lnSpc>
                <a:spcPct val="90000"/>
              </a:lnSpc>
              <a:spcBef>
                <a:spcPct val="30000"/>
              </a:spcBef>
              <a:buClr>
                <a:schemeClr val="accent2"/>
              </a:buClr>
            </a:pPr>
            <a:endParaRPr lang="en-US" sz="2200" dirty="0"/>
          </a:p>
          <a:p>
            <a:pPr marL="457200" indent="-457200">
              <a:lnSpc>
                <a:spcPct val="90000"/>
              </a:lnSpc>
              <a:spcBef>
                <a:spcPct val="30000"/>
              </a:spcBef>
              <a:buClr>
                <a:schemeClr val="accent2"/>
              </a:buClr>
            </a:pPr>
            <a:endParaRPr lang="en-US" sz="2200" dirty="0"/>
          </a:p>
        </p:txBody>
      </p:sp>
      <p:pic>
        <p:nvPicPr>
          <p:cNvPr id="2" name="Picture 1" descr="A logo for a company&#10;&#10;Description automatically generated">
            <a:extLst>
              <a:ext uri="{FF2B5EF4-FFF2-40B4-BE49-F238E27FC236}">
                <a16:creationId xmlns:a16="http://schemas.microsoft.com/office/drawing/2014/main" id="{D83110AF-016C-765F-E7DF-6986EE90D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197592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animEffect transition="in" filter="fade">
                                      <p:cBhvr>
                                        <p:cTn id="19" dur="1000"/>
                                        <p:tgtEl>
                                          <p:spTgt spid="11">
                                            <p:txEl>
                                              <p:pRg st="9" end="9"/>
                                            </p:txEl>
                                          </p:spTgt>
                                        </p:tgtEl>
                                      </p:cBhvr>
                                    </p:animEffect>
                                    <p:anim calcmode="lin" valueType="num">
                                      <p:cBhvr>
                                        <p:cTn id="20" dur="1000" fill="hold"/>
                                        <p:tgtEl>
                                          <p:spTgt spid="11">
                                            <p:txEl>
                                              <p:pRg st="9" end="9"/>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9" end="9"/>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xEl>
                                              <p:pRg st="10" end="10"/>
                                            </p:txEl>
                                          </p:spTgt>
                                        </p:tgtEl>
                                        <p:attrNameLst>
                                          <p:attrName>style.visibility</p:attrName>
                                        </p:attrNameLst>
                                      </p:cBhvr>
                                      <p:to>
                                        <p:strVal val="visible"/>
                                      </p:to>
                                    </p:set>
                                    <p:animEffect transition="in" filter="fade">
                                      <p:cBhvr>
                                        <p:cTn id="24" dur="1000"/>
                                        <p:tgtEl>
                                          <p:spTgt spid="11">
                                            <p:txEl>
                                              <p:pRg st="10" end="10"/>
                                            </p:txEl>
                                          </p:spTgt>
                                        </p:tgtEl>
                                      </p:cBhvr>
                                    </p:animEffect>
                                    <p:anim calcmode="lin" valueType="num">
                                      <p:cBhvr>
                                        <p:cTn id="25" dur="1000" fill="hold"/>
                                        <p:tgtEl>
                                          <p:spTgt spid="11">
                                            <p:txEl>
                                              <p:pRg st="10" end="10"/>
                                            </p:txEl>
                                          </p:spTgt>
                                        </p:tgtEl>
                                        <p:attrNameLst>
                                          <p:attrName>ppt_x</p:attrName>
                                        </p:attrNameLst>
                                      </p:cBhvr>
                                      <p:tavLst>
                                        <p:tav tm="0">
                                          <p:val>
                                            <p:strVal val="#ppt_x"/>
                                          </p:val>
                                        </p:tav>
                                        <p:tav tm="100000">
                                          <p:val>
                                            <p:strVal val="#ppt_x"/>
                                          </p:val>
                                        </p:tav>
                                      </p:tavLst>
                                    </p:anim>
                                    <p:anim calcmode="lin" valueType="num">
                                      <p:cBhvr>
                                        <p:cTn id="26" dur="1000" fill="hold"/>
                                        <p:tgtEl>
                                          <p:spTgt spid="11">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4149CB0-4D2B-42F3-8BAF-BA9C5FD69D8B}"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Recursion (CO1)</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 name="Rectangle 9"/>
          <p:cNvSpPr/>
          <p:nvPr/>
        </p:nvSpPr>
        <p:spPr>
          <a:xfrm>
            <a:off x="457200" y="1143000"/>
            <a:ext cx="3810000" cy="338554"/>
          </a:xfrm>
          <a:prstGeom prst="rect">
            <a:avLst/>
          </a:prstGeom>
        </p:spPr>
        <p:txBody>
          <a:bodyPr wrap="square">
            <a:spAutoFit/>
          </a:bodyPr>
          <a:lstStyle/>
          <a:p>
            <a:endParaRPr lang="en-US" sz="1600" dirty="0">
              <a:latin typeface="Times New Roman" pitchFamily="18" charset="0"/>
              <a:cs typeface="Times New Roman" pitchFamily="18" charset="0"/>
            </a:endParaRPr>
          </a:p>
        </p:txBody>
      </p:sp>
      <p:sp>
        <p:nvSpPr>
          <p:cNvPr id="11" name="Rectangle 10"/>
          <p:cNvSpPr/>
          <p:nvPr/>
        </p:nvSpPr>
        <p:spPr>
          <a:xfrm>
            <a:off x="190500" y="1143000"/>
            <a:ext cx="8763000" cy="4459682"/>
          </a:xfrm>
          <a:prstGeom prst="rect">
            <a:avLst/>
          </a:prstGeom>
        </p:spPr>
        <p:txBody>
          <a:bodyPr wrap="square">
            <a:spAutoFit/>
          </a:bodyPr>
          <a:lstStyle/>
          <a:p>
            <a:pPr marL="457200" indent="-457200">
              <a:lnSpc>
                <a:spcPct val="90000"/>
              </a:lnSpc>
              <a:spcBef>
                <a:spcPct val="30000"/>
              </a:spcBef>
              <a:buClr>
                <a:schemeClr val="accent2"/>
              </a:buClr>
              <a:buFont typeface="Arial" panose="020B0604020202020204" pitchFamily="34" charset="0"/>
              <a:buChar char="•"/>
            </a:pPr>
            <a:r>
              <a:rPr lang="en-US" sz="2400" dirty="0"/>
              <a:t>Case II </a:t>
            </a:r>
            <a:r>
              <a:rPr lang="en-US" sz="2400" dirty="0">
                <a:solidFill>
                  <a:srgbClr val="009999"/>
                </a:solidFill>
              </a:rPr>
              <a:t> </a:t>
            </a:r>
            <a:r>
              <a:rPr lang="en-US" sz="2200" i="1" dirty="0">
                <a:solidFill>
                  <a:srgbClr val="009999"/>
                </a:solidFill>
              </a:rPr>
              <a:t>f</a:t>
            </a:r>
            <a:r>
              <a:rPr lang="en-US" sz="2200" dirty="0">
                <a:solidFill>
                  <a:srgbClr val="009999"/>
                </a:solidFill>
              </a:rPr>
              <a:t> (</a:t>
            </a:r>
            <a:r>
              <a:rPr lang="en-US" sz="2200" i="1" dirty="0">
                <a:solidFill>
                  <a:srgbClr val="009999"/>
                </a:solidFill>
              </a:rPr>
              <a:t>n</a:t>
            </a:r>
            <a:r>
              <a:rPr lang="en-US" sz="2200" dirty="0">
                <a:solidFill>
                  <a:srgbClr val="009999"/>
                </a:solidFill>
              </a:rPr>
              <a:t>) = </a:t>
            </a:r>
            <a:r>
              <a:rPr lang="en-US" sz="2200" dirty="0">
                <a:solidFill>
                  <a:srgbClr val="009999"/>
                </a:solidFill>
                <a:latin typeface="Symbol" pitchFamily="18" charset="2"/>
              </a:rPr>
              <a:t>Q</a:t>
            </a:r>
            <a:r>
              <a:rPr lang="en-US" sz="2200" dirty="0">
                <a:solidFill>
                  <a:srgbClr val="009999"/>
                </a:solidFill>
              </a:rPr>
              <a:t>(</a:t>
            </a:r>
            <a:r>
              <a:rPr lang="en-US" sz="2200" i="1" dirty="0" err="1">
                <a:solidFill>
                  <a:srgbClr val="009999"/>
                </a:solidFill>
              </a:rPr>
              <a:t>n</a:t>
            </a:r>
            <a:r>
              <a:rPr lang="en-US" sz="2200" baseline="30000" dirty="0" err="1">
                <a:solidFill>
                  <a:srgbClr val="009999"/>
                </a:solidFill>
              </a:rPr>
              <a:t>log</a:t>
            </a:r>
            <a:r>
              <a:rPr lang="en-US" sz="2200" i="1" baseline="16000" dirty="0" err="1">
                <a:solidFill>
                  <a:srgbClr val="009999"/>
                </a:solidFill>
              </a:rPr>
              <a:t>b</a:t>
            </a:r>
            <a:r>
              <a:rPr lang="en-US" sz="2200" i="1" baseline="30000" dirty="0" err="1">
                <a:solidFill>
                  <a:srgbClr val="009999"/>
                </a:solidFill>
              </a:rPr>
              <a:t>a</a:t>
            </a:r>
            <a:r>
              <a:rPr lang="en-US" sz="2200" i="1" baseline="30000" dirty="0">
                <a:solidFill>
                  <a:srgbClr val="009999"/>
                </a:solidFill>
              </a:rPr>
              <a:t> </a:t>
            </a:r>
            <a:r>
              <a:rPr lang="en-US" sz="2200" dirty="0" err="1">
                <a:solidFill>
                  <a:srgbClr val="009999"/>
                </a:solidFill>
              </a:rPr>
              <a:t>lg</a:t>
            </a:r>
            <a:r>
              <a:rPr lang="en-US" sz="2200" i="1" baseline="30000" dirty="0" err="1">
                <a:solidFill>
                  <a:srgbClr val="009999"/>
                </a:solidFill>
              </a:rPr>
              <a:t>k</a:t>
            </a:r>
            <a:r>
              <a:rPr lang="en-US" sz="2200" i="1" dirty="0" err="1">
                <a:solidFill>
                  <a:srgbClr val="009999"/>
                </a:solidFill>
              </a:rPr>
              <a:t>n</a:t>
            </a:r>
            <a:r>
              <a:rPr lang="en-US" sz="2200" dirty="0">
                <a:solidFill>
                  <a:srgbClr val="009999"/>
                </a:solidFill>
              </a:rPr>
              <a:t>)</a:t>
            </a:r>
            <a:r>
              <a:rPr lang="en-US" sz="2200" dirty="0"/>
              <a:t> for some constant </a:t>
            </a:r>
            <a:r>
              <a:rPr lang="en-US" sz="2200" i="1" dirty="0">
                <a:solidFill>
                  <a:srgbClr val="009999"/>
                </a:solidFill>
              </a:rPr>
              <a:t>k</a:t>
            </a:r>
            <a:r>
              <a:rPr lang="en-US" sz="2200" dirty="0">
                <a:solidFill>
                  <a:srgbClr val="009999"/>
                </a:solidFill>
              </a:rPr>
              <a:t> </a:t>
            </a:r>
            <a:r>
              <a:rPr lang="en-US" sz="2200" dirty="0">
                <a:solidFill>
                  <a:srgbClr val="009999"/>
                </a:solidFill>
                <a:latin typeface="Symbol" pitchFamily="18" charset="2"/>
              </a:rPr>
              <a:t>³</a:t>
            </a:r>
            <a:r>
              <a:rPr lang="en-US" sz="2200" dirty="0">
                <a:solidFill>
                  <a:srgbClr val="009999"/>
                </a:solidFill>
              </a:rPr>
              <a:t> 0</a:t>
            </a:r>
            <a:r>
              <a:rPr lang="en-US" sz="2200" dirty="0"/>
              <a:t>.</a:t>
            </a:r>
          </a:p>
          <a:p>
            <a:pPr marL="688975" lvl="1" indent="-231775">
              <a:lnSpc>
                <a:spcPct val="90000"/>
              </a:lnSpc>
              <a:spcBef>
                <a:spcPct val="30000"/>
              </a:spcBef>
              <a:buClr>
                <a:schemeClr val="accent2"/>
              </a:buClr>
            </a:pPr>
            <a:r>
              <a:rPr lang="en-US" sz="2200" i="1" dirty="0">
                <a:solidFill>
                  <a:srgbClr val="009999"/>
                </a:solidFill>
              </a:rPr>
              <a:t>             f</a:t>
            </a:r>
            <a:r>
              <a:rPr lang="en-US" sz="2200" dirty="0">
                <a:solidFill>
                  <a:srgbClr val="009999"/>
                </a:solidFill>
              </a:rPr>
              <a:t> (</a:t>
            </a:r>
            <a:r>
              <a:rPr lang="en-US" sz="2200" i="1" dirty="0">
                <a:solidFill>
                  <a:srgbClr val="009999"/>
                </a:solidFill>
              </a:rPr>
              <a:t>n</a:t>
            </a:r>
            <a:r>
              <a:rPr lang="en-US" sz="2200" dirty="0">
                <a:solidFill>
                  <a:srgbClr val="009999"/>
                </a:solidFill>
              </a:rPr>
              <a:t>) </a:t>
            </a:r>
            <a:r>
              <a:rPr lang="en-US" sz="2200" dirty="0"/>
              <a:t>and </a:t>
            </a:r>
            <a:r>
              <a:rPr lang="en-US" sz="2200" i="1" dirty="0" err="1">
                <a:solidFill>
                  <a:srgbClr val="009999"/>
                </a:solidFill>
              </a:rPr>
              <a:t>n</a:t>
            </a:r>
            <a:r>
              <a:rPr lang="en-US" sz="2200" baseline="30000" dirty="0" err="1">
                <a:solidFill>
                  <a:srgbClr val="009999"/>
                </a:solidFill>
              </a:rPr>
              <a:t>log</a:t>
            </a:r>
            <a:r>
              <a:rPr lang="en-US" sz="2200" i="1" baseline="16000" dirty="0" err="1">
                <a:solidFill>
                  <a:srgbClr val="009999"/>
                </a:solidFill>
              </a:rPr>
              <a:t>b</a:t>
            </a:r>
            <a:r>
              <a:rPr lang="en-US" sz="2200" i="1" baseline="30000" dirty="0" err="1">
                <a:solidFill>
                  <a:srgbClr val="009999"/>
                </a:solidFill>
              </a:rPr>
              <a:t>a</a:t>
            </a:r>
            <a:r>
              <a:rPr lang="en-US" sz="2200" dirty="0"/>
              <a:t> grow at similar rates.</a:t>
            </a:r>
          </a:p>
          <a:p>
            <a:pPr marL="688975" lvl="1" indent="-231775">
              <a:lnSpc>
                <a:spcPct val="90000"/>
              </a:lnSpc>
              <a:spcBef>
                <a:spcPct val="30000"/>
              </a:spcBef>
              <a:buClr>
                <a:schemeClr val="accent2"/>
              </a:buClr>
            </a:pPr>
            <a:r>
              <a:rPr lang="en-US" sz="2200" b="1" i="1" dirty="0">
                <a:solidFill>
                  <a:schemeClr val="accent2"/>
                </a:solidFill>
              </a:rPr>
              <a:t>Solution: </a:t>
            </a:r>
            <a:r>
              <a:rPr lang="en-US" sz="2200" i="1" dirty="0">
                <a:solidFill>
                  <a:srgbClr val="009999"/>
                </a:solidFill>
              </a:rPr>
              <a:t>T</a:t>
            </a:r>
            <a:r>
              <a:rPr lang="en-US" sz="2200" dirty="0">
                <a:solidFill>
                  <a:srgbClr val="009999"/>
                </a:solidFill>
              </a:rPr>
              <a:t>(</a:t>
            </a:r>
            <a:r>
              <a:rPr lang="en-US" sz="2200" i="1" dirty="0">
                <a:solidFill>
                  <a:srgbClr val="009999"/>
                </a:solidFill>
              </a:rPr>
              <a:t>n</a:t>
            </a:r>
            <a:r>
              <a:rPr lang="en-US" sz="2200" dirty="0">
                <a:solidFill>
                  <a:srgbClr val="009999"/>
                </a:solidFill>
              </a:rPr>
              <a:t>) = </a:t>
            </a:r>
            <a:r>
              <a:rPr lang="en-US" sz="2200" dirty="0">
                <a:solidFill>
                  <a:srgbClr val="009999"/>
                </a:solidFill>
                <a:latin typeface="Symbol" pitchFamily="18" charset="2"/>
              </a:rPr>
              <a:t>Q</a:t>
            </a:r>
            <a:r>
              <a:rPr lang="en-US" sz="2200" dirty="0">
                <a:solidFill>
                  <a:srgbClr val="009999"/>
                </a:solidFill>
              </a:rPr>
              <a:t>(</a:t>
            </a:r>
            <a:r>
              <a:rPr lang="en-US" sz="2200" i="1" dirty="0" err="1">
                <a:solidFill>
                  <a:srgbClr val="009999"/>
                </a:solidFill>
              </a:rPr>
              <a:t>n</a:t>
            </a:r>
            <a:r>
              <a:rPr lang="en-US" sz="2200" baseline="30000" dirty="0" err="1">
                <a:solidFill>
                  <a:srgbClr val="009999"/>
                </a:solidFill>
              </a:rPr>
              <a:t>log</a:t>
            </a:r>
            <a:r>
              <a:rPr lang="en-US" sz="2200" i="1" baseline="16000" dirty="0" err="1">
                <a:solidFill>
                  <a:srgbClr val="009999"/>
                </a:solidFill>
              </a:rPr>
              <a:t>b</a:t>
            </a:r>
            <a:r>
              <a:rPr lang="en-US" sz="2200" i="1" baseline="30000" dirty="0" err="1">
                <a:solidFill>
                  <a:srgbClr val="009999"/>
                </a:solidFill>
              </a:rPr>
              <a:t>a</a:t>
            </a:r>
            <a:r>
              <a:rPr lang="en-US" sz="2200" dirty="0">
                <a:solidFill>
                  <a:srgbClr val="009999"/>
                </a:solidFill>
              </a:rPr>
              <a:t> lg</a:t>
            </a:r>
            <a:r>
              <a:rPr lang="en-US" sz="2200" i="1" baseline="30000" dirty="0">
                <a:solidFill>
                  <a:srgbClr val="009999"/>
                </a:solidFill>
              </a:rPr>
              <a:t>k</a:t>
            </a:r>
            <a:r>
              <a:rPr lang="en-US" sz="2200" baseline="30000" dirty="0">
                <a:solidFill>
                  <a:srgbClr val="009999"/>
                </a:solidFill>
              </a:rPr>
              <a:t>+1</a:t>
            </a:r>
            <a:r>
              <a:rPr lang="en-US" sz="2200" i="1" dirty="0">
                <a:solidFill>
                  <a:srgbClr val="009999"/>
                </a:solidFill>
              </a:rPr>
              <a:t>n</a:t>
            </a:r>
            <a:r>
              <a:rPr lang="en-US" sz="2200" dirty="0">
                <a:solidFill>
                  <a:srgbClr val="009999"/>
                </a:solidFill>
              </a:rPr>
              <a:t>)</a:t>
            </a:r>
            <a:r>
              <a:rPr lang="en-US" sz="2200" dirty="0"/>
              <a:t> .</a:t>
            </a:r>
          </a:p>
          <a:p>
            <a:pPr marL="688975" lvl="1" indent="-231775">
              <a:lnSpc>
                <a:spcPct val="90000"/>
              </a:lnSpc>
              <a:spcBef>
                <a:spcPct val="30000"/>
              </a:spcBef>
              <a:buClr>
                <a:schemeClr val="accent2"/>
              </a:buClr>
            </a:pPr>
            <a:endParaRPr lang="en-US" sz="2200" dirty="0"/>
          </a:p>
          <a:p>
            <a:pPr marL="688975" lvl="1" indent="-231775">
              <a:lnSpc>
                <a:spcPct val="90000"/>
              </a:lnSpc>
              <a:spcBef>
                <a:spcPct val="30000"/>
              </a:spcBef>
              <a:buClr>
                <a:schemeClr val="accent2"/>
              </a:buClr>
            </a:pPr>
            <a:r>
              <a:rPr lang="en-US" sz="2200" dirty="0"/>
              <a:t>Example</a:t>
            </a:r>
          </a:p>
          <a:p>
            <a:pPr marL="688975" lvl="1" indent="-231775">
              <a:lnSpc>
                <a:spcPct val="90000"/>
              </a:lnSpc>
              <a:spcBef>
                <a:spcPct val="30000"/>
              </a:spcBef>
              <a:buClr>
                <a:schemeClr val="accent2"/>
              </a:buClr>
            </a:pPr>
            <a:endParaRPr lang="en-US" sz="2200" dirty="0"/>
          </a:p>
          <a:p>
            <a:pPr marL="690563" indent="-690563">
              <a:lnSpc>
                <a:spcPct val="90000"/>
              </a:lnSpc>
              <a:buClr>
                <a:schemeClr val="accent2"/>
              </a:buClr>
            </a:pPr>
            <a:r>
              <a:rPr lang="en-US" sz="2200" i="1" dirty="0">
                <a:solidFill>
                  <a:srgbClr val="009999"/>
                </a:solidFill>
              </a:rPr>
              <a:t>       </a:t>
            </a:r>
            <a:r>
              <a:rPr lang="en-US" sz="2200" i="1" dirty="0"/>
              <a:t>T</a:t>
            </a:r>
            <a:r>
              <a:rPr lang="en-US" sz="2200" dirty="0"/>
              <a:t>(</a:t>
            </a:r>
            <a:r>
              <a:rPr lang="en-US" sz="2200" i="1" dirty="0"/>
              <a:t>n</a:t>
            </a:r>
            <a:r>
              <a:rPr lang="en-US" sz="2200" dirty="0"/>
              <a:t>) = 4</a:t>
            </a:r>
            <a:r>
              <a:rPr lang="en-US" sz="2200" i="1" dirty="0"/>
              <a:t>T</a:t>
            </a:r>
            <a:r>
              <a:rPr lang="en-US" sz="2200" dirty="0"/>
              <a:t>(</a:t>
            </a:r>
            <a:r>
              <a:rPr lang="en-US" sz="2200" i="1" dirty="0"/>
              <a:t>n</a:t>
            </a:r>
            <a:r>
              <a:rPr lang="en-US" sz="2200" dirty="0"/>
              <a:t>/2) + </a:t>
            </a:r>
            <a:r>
              <a:rPr lang="en-US" sz="2200" i="1" dirty="0"/>
              <a:t>n</a:t>
            </a:r>
            <a:r>
              <a:rPr lang="en-US" sz="2200" baseline="30000" dirty="0"/>
              <a:t>2</a:t>
            </a:r>
            <a:endParaRPr lang="en-US" sz="2200" dirty="0"/>
          </a:p>
          <a:p>
            <a:pPr marL="690563" indent="-690563">
              <a:lnSpc>
                <a:spcPct val="90000"/>
              </a:lnSpc>
              <a:buClr>
                <a:schemeClr val="accent2"/>
              </a:buClr>
            </a:pPr>
            <a:r>
              <a:rPr lang="en-US" sz="2200" i="1" dirty="0"/>
              <a:t>	     Here a =</a:t>
            </a:r>
            <a:r>
              <a:rPr lang="en-US" sz="2200" dirty="0"/>
              <a:t> 4, </a:t>
            </a:r>
            <a:r>
              <a:rPr lang="en-US" sz="2200" i="1" dirty="0"/>
              <a:t>b</a:t>
            </a:r>
            <a:r>
              <a:rPr lang="en-US" sz="2200" dirty="0"/>
              <a:t> = 2 </a:t>
            </a:r>
            <a:r>
              <a:rPr lang="en-US" sz="2200" dirty="0">
                <a:sym typeface="Symbol" pitchFamily="18" charset="2"/>
              </a:rPr>
              <a:t></a:t>
            </a:r>
            <a:r>
              <a:rPr lang="en-US" sz="2200" dirty="0"/>
              <a:t> </a:t>
            </a:r>
            <a:r>
              <a:rPr lang="en-US" sz="2200" i="1" dirty="0" err="1"/>
              <a:t>n</a:t>
            </a:r>
            <a:r>
              <a:rPr lang="en-US" sz="2200" baseline="30000" dirty="0" err="1"/>
              <a:t>log</a:t>
            </a:r>
            <a:r>
              <a:rPr lang="en-US" sz="2200" i="1" baseline="16000" dirty="0" err="1"/>
              <a:t>b</a:t>
            </a:r>
            <a:r>
              <a:rPr lang="en-US" sz="2200" i="1" baseline="30000" dirty="0" err="1"/>
              <a:t>a</a:t>
            </a:r>
            <a:r>
              <a:rPr lang="en-US" sz="2200" i="1" baseline="30000" dirty="0"/>
              <a:t> </a:t>
            </a:r>
            <a:r>
              <a:rPr lang="en-US" sz="2200" dirty="0"/>
              <a:t>= </a:t>
            </a:r>
            <a:r>
              <a:rPr lang="en-US" sz="2200" i="1" dirty="0"/>
              <a:t>n</a:t>
            </a:r>
            <a:r>
              <a:rPr lang="en-US" sz="2200" baseline="30000" dirty="0"/>
              <a:t>2</a:t>
            </a:r>
            <a:r>
              <a:rPr lang="en-US" sz="2200" dirty="0"/>
              <a:t>; </a:t>
            </a:r>
            <a:r>
              <a:rPr lang="en-US" sz="2200" i="1" dirty="0"/>
              <a:t>f</a:t>
            </a:r>
            <a:r>
              <a:rPr lang="en-US" sz="2200" dirty="0"/>
              <a:t> (</a:t>
            </a:r>
            <a:r>
              <a:rPr lang="en-US" sz="2200" i="1" dirty="0"/>
              <a:t>n</a:t>
            </a:r>
            <a:r>
              <a:rPr lang="en-US" sz="2200" dirty="0"/>
              <a:t>) = </a:t>
            </a:r>
            <a:r>
              <a:rPr lang="en-US" sz="2200" i="1" dirty="0"/>
              <a:t>n</a:t>
            </a:r>
            <a:r>
              <a:rPr lang="en-US" sz="2200" baseline="30000" dirty="0"/>
              <a:t>2</a:t>
            </a:r>
            <a:r>
              <a:rPr lang="en-US" sz="2200" i="1" dirty="0"/>
              <a:t>.</a:t>
            </a:r>
          </a:p>
          <a:p>
            <a:pPr marL="690563" indent="-690563">
              <a:lnSpc>
                <a:spcPct val="90000"/>
              </a:lnSpc>
              <a:buClr>
                <a:schemeClr val="accent2"/>
              </a:buClr>
            </a:pPr>
            <a:r>
              <a:rPr lang="en-US" sz="2200" i="1" dirty="0"/>
              <a:t>	 </a:t>
            </a:r>
            <a:r>
              <a:rPr lang="en-US" sz="2200" b="1" dirty="0"/>
              <a:t>CASE 2</a:t>
            </a:r>
            <a:r>
              <a:rPr lang="en-US" sz="2200" dirty="0"/>
              <a:t>: </a:t>
            </a:r>
            <a:r>
              <a:rPr lang="en-US" sz="2200" i="1" dirty="0"/>
              <a:t>f</a:t>
            </a:r>
            <a:r>
              <a:rPr lang="en-US" sz="2200" dirty="0"/>
              <a:t> (</a:t>
            </a:r>
            <a:r>
              <a:rPr lang="en-US" sz="2200" i="1" dirty="0"/>
              <a:t>n</a:t>
            </a:r>
            <a:r>
              <a:rPr lang="en-US" sz="2200" dirty="0"/>
              <a:t>) = </a:t>
            </a:r>
            <a:r>
              <a:rPr lang="en-US" sz="2200" dirty="0">
                <a:latin typeface="Symbol" pitchFamily="18" charset="2"/>
              </a:rPr>
              <a:t>Q</a:t>
            </a:r>
            <a:r>
              <a:rPr lang="en-US" sz="2200" dirty="0"/>
              <a:t>(</a:t>
            </a:r>
            <a:r>
              <a:rPr lang="en-US" sz="2200" i="1" dirty="0"/>
              <a:t>n</a:t>
            </a:r>
            <a:r>
              <a:rPr lang="en-US" sz="2200" baseline="30000" dirty="0"/>
              <a:t>2</a:t>
            </a:r>
            <a:r>
              <a:rPr lang="en-US" sz="2200" dirty="0"/>
              <a:t>lg</a:t>
            </a:r>
            <a:r>
              <a:rPr lang="en-US" sz="2200" baseline="30000" dirty="0"/>
              <a:t>0</a:t>
            </a:r>
            <a:r>
              <a:rPr lang="en-US" sz="2200" i="1" dirty="0"/>
              <a:t>n</a:t>
            </a:r>
            <a:r>
              <a:rPr lang="en-US" sz="2200" dirty="0"/>
              <a:t>), that is, </a:t>
            </a:r>
            <a:r>
              <a:rPr lang="en-US" sz="2200" i="1" dirty="0"/>
              <a:t>k </a:t>
            </a:r>
            <a:r>
              <a:rPr lang="en-US" sz="2200" dirty="0"/>
              <a:t>= 0.</a:t>
            </a:r>
          </a:p>
          <a:p>
            <a:pPr marL="690563" indent="-690563">
              <a:lnSpc>
                <a:spcPct val="90000"/>
              </a:lnSpc>
              <a:buClr>
                <a:schemeClr val="accent2"/>
              </a:buClr>
            </a:pPr>
            <a:r>
              <a:rPr lang="en-US" sz="2200" dirty="0"/>
              <a:t>	</a:t>
            </a:r>
            <a:r>
              <a:rPr lang="en-US" sz="2200" dirty="0">
                <a:sym typeface="Symbol" pitchFamily="18" charset="2"/>
              </a:rPr>
              <a:t> </a:t>
            </a:r>
            <a:r>
              <a:rPr lang="en-US" sz="2200" i="1" dirty="0"/>
              <a:t>T</a:t>
            </a:r>
            <a:r>
              <a:rPr lang="en-US" sz="2200" dirty="0"/>
              <a:t>(</a:t>
            </a:r>
            <a:r>
              <a:rPr lang="en-US" sz="2200" i="1" dirty="0"/>
              <a:t>n</a:t>
            </a:r>
            <a:r>
              <a:rPr lang="en-US" sz="2200" dirty="0"/>
              <a:t>) = </a:t>
            </a:r>
            <a:r>
              <a:rPr lang="en-US" sz="2200" dirty="0">
                <a:latin typeface="Symbol" pitchFamily="18" charset="2"/>
              </a:rPr>
              <a:t>Q</a:t>
            </a:r>
            <a:r>
              <a:rPr lang="en-US" sz="2200" dirty="0"/>
              <a:t>(</a:t>
            </a:r>
            <a:r>
              <a:rPr lang="en-US" sz="2200" i="1" dirty="0"/>
              <a:t>n</a:t>
            </a:r>
            <a:r>
              <a:rPr lang="en-US" sz="2200" baseline="30000" dirty="0"/>
              <a:t>2</a:t>
            </a:r>
            <a:r>
              <a:rPr lang="en-US" sz="2200" dirty="0"/>
              <a:t>lg </a:t>
            </a:r>
            <a:r>
              <a:rPr lang="en-US" sz="2200" i="1" dirty="0"/>
              <a:t>n</a:t>
            </a:r>
            <a:r>
              <a:rPr lang="en-US" sz="2200" dirty="0"/>
              <a:t>).</a:t>
            </a:r>
          </a:p>
          <a:p>
            <a:pPr marL="688975" lvl="1" indent="-231775">
              <a:lnSpc>
                <a:spcPct val="90000"/>
              </a:lnSpc>
              <a:spcBef>
                <a:spcPct val="30000"/>
              </a:spcBef>
              <a:buClr>
                <a:schemeClr val="accent2"/>
              </a:buClr>
            </a:pPr>
            <a:endParaRPr lang="en-US" sz="2200" dirty="0"/>
          </a:p>
          <a:p>
            <a:pPr marL="457200" indent="-457200">
              <a:lnSpc>
                <a:spcPct val="90000"/>
              </a:lnSpc>
              <a:spcBef>
                <a:spcPct val="30000"/>
              </a:spcBef>
              <a:buClr>
                <a:schemeClr val="accent2"/>
              </a:buClr>
            </a:pPr>
            <a:endParaRPr lang="en-US" sz="2200" dirty="0"/>
          </a:p>
        </p:txBody>
      </p:sp>
      <p:pic>
        <p:nvPicPr>
          <p:cNvPr id="2" name="Picture 1" descr="A logo for a company&#10;&#10;Description automatically generated">
            <a:extLst>
              <a:ext uri="{FF2B5EF4-FFF2-40B4-BE49-F238E27FC236}">
                <a16:creationId xmlns:a16="http://schemas.microsoft.com/office/drawing/2014/main" id="{AAA88560-733C-DCCD-594E-7DC4C2190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260700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animEffect transition="in" filter="fade">
                                      <p:cBhvr>
                                        <p:cTn id="21" dur="1000"/>
                                        <p:tgtEl>
                                          <p:spTgt spid="11">
                                            <p:txEl>
                                              <p:pRg st="8" end="8"/>
                                            </p:txEl>
                                          </p:spTgt>
                                        </p:tgtEl>
                                      </p:cBhvr>
                                    </p:animEffect>
                                    <p:anim calcmode="lin" valueType="num">
                                      <p:cBhvr>
                                        <p:cTn id="22"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8" end="8"/>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1">
                                            <p:txEl>
                                              <p:pRg st="9" end="9"/>
                                            </p:txEl>
                                          </p:spTgt>
                                        </p:tgtEl>
                                        <p:attrNameLst>
                                          <p:attrName>style.visibility</p:attrName>
                                        </p:attrNameLst>
                                      </p:cBhvr>
                                      <p:to>
                                        <p:strVal val="visible"/>
                                      </p:to>
                                    </p:set>
                                    <p:animEffect transition="in" filter="fade">
                                      <p:cBhvr>
                                        <p:cTn id="26" dur="1000"/>
                                        <p:tgtEl>
                                          <p:spTgt spid="11">
                                            <p:txEl>
                                              <p:pRg st="9" end="9"/>
                                            </p:txEl>
                                          </p:spTgt>
                                        </p:tgtEl>
                                      </p:cBhvr>
                                    </p:animEffect>
                                    <p:anim calcmode="lin" valueType="num">
                                      <p:cBhvr>
                                        <p:cTn id="27" dur="1000" fill="hold"/>
                                        <p:tgtEl>
                                          <p:spTgt spid="11">
                                            <p:txEl>
                                              <p:pRg st="9" end="9"/>
                                            </p:txEl>
                                          </p:spTgt>
                                        </p:tgtEl>
                                        <p:attrNameLst>
                                          <p:attrName>ppt_x</p:attrName>
                                        </p:attrNameLst>
                                      </p:cBhvr>
                                      <p:tavLst>
                                        <p:tav tm="0">
                                          <p:val>
                                            <p:strVal val="#ppt_x"/>
                                          </p:val>
                                        </p:tav>
                                        <p:tav tm="100000">
                                          <p:val>
                                            <p:strVal val="#ppt_x"/>
                                          </p:val>
                                        </p:tav>
                                      </p:tavLst>
                                    </p:anim>
                                    <p:anim calcmode="lin" valueType="num">
                                      <p:cBhvr>
                                        <p:cTn id="28" dur="1000" fill="hold"/>
                                        <p:tgtEl>
                                          <p:spTgt spid="11">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59DAB3-3F4C-4BFE-A6AA-6CFBF08073FA}"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Recursion (CO1)</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 name="Rectangle 9"/>
          <p:cNvSpPr/>
          <p:nvPr/>
        </p:nvSpPr>
        <p:spPr>
          <a:xfrm>
            <a:off x="457200" y="1143000"/>
            <a:ext cx="3810000" cy="338554"/>
          </a:xfrm>
          <a:prstGeom prst="rect">
            <a:avLst/>
          </a:prstGeom>
        </p:spPr>
        <p:txBody>
          <a:bodyPr wrap="square">
            <a:spAutoFit/>
          </a:bodyPr>
          <a:lstStyle/>
          <a:p>
            <a:endParaRPr lang="en-US" sz="1600" dirty="0">
              <a:latin typeface="Times New Roman" pitchFamily="18" charset="0"/>
              <a:cs typeface="Times New Roman" pitchFamily="18" charset="0"/>
            </a:endParaRPr>
          </a:p>
        </p:txBody>
      </p:sp>
      <p:sp>
        <p:nvSpPr>
          <p:cNvPr id="11" name="Rectangle 10"/>
          <p:cNvSpPr/>
          <p:nvPr/>
        </p:nvSpPr>
        <p:spPr>
          <a:xfrm>
            <a:off x="152400" y="990600"/>
            <a:ext cx="8763000" cy="313932"/>
          </a:xfrm>
          <a:prstGeom prst="rect">
            <a:avLst/>
          </a:prstGeom>
        </p:spPr>
        <p:txBody>
          <a:bodyPr wrap="square">
            <a:spAutoFit/>
          </a:bodyPr>
          <a:lstStyle/>
          <a:p>
            <a:pPr marL="457200" indent="-457200">
              <a:lnSpc>
                <a:spcPct val="90000"/>
              </a:lnSpc>
              <a:spcBef>
                <a:spcPct val="30000"/>
              </a:spcBef>
              <a:buClr>
                <a:schemeClr val="accent2"/>
              </a:buClr>
            </a:pPr>
            <a:endParaRPr lang="en-US" sz="1600" dirty="0"/>
          </a:p>
        </p:txBody>
      </p:sp>
      <p:sp>
        <p:nvSpPr>
          <p:cNvPr id="9" name="Rectangle 8"/>
          <p:cNvSpPr/>
          <p:nvPr/>
        </p:nvSpPr>
        <p:spPr>
          <a:xfrm>
            <a:off x="457200" y="1121964"/>
            <a:ext cx="8229600" cy="5106013"/>
          </a:xfrm>
          <a:prstGeom prst="rect">
            <a:avLst/>
          </a:prstGeom>
        </p:spPr>
        <p:txBody>
          <a:bodyPr wrap="square">
            <a:spAutoFit/>
          </a:bodyPr>
          <a:lstStyle/>
          <a:p>
            <a:pPr marL="690563" indent="-690563">
              <a:lnSpc>
                <a:spcPct val="90000"/>
              </a:lnSpc>
              <a:buClr>
                <a:schemeClr val="accent2"/>
              </a:buClr>
            </a:pPr>
            <a:r>
              <a:rPr lang="en-US" sz="2200" i="1" dirty="0">
                <a:solidFill>
                  <a:srgbClr val="009999"/>
                </a:solidFill>
              </a:rPr>
              <a:t>              </a:t>
            </a:r>
          </a:p>
          <a:p>
            <a:pPr marL="457200" indent="-457200">
              <a:lnSpc>
                <a:spcPct val="90000"/>
              </a:lnSpc>
              <a:spcBef>
                <a:spcPct val="30000"/>
              </a:spcBef>
              <a:buClr>
                <a:schemeClr val="accent2"/>
              </a:buClr>
            </a:pPr>
            <a:r>
              <a:rPr lang="en-US" sz="2400" dirty="0"/>
              <a:t>Case III   </a:t>
            </a:r>
            <a:r>
              <a:rPr lang="en-US" sz="2200" i="1" dirty="0">
                <a:solidFill>
                  <a:srgbClr val="009999"/>
                </a:solidFill>
              </a:rPr>
              <a:t>f</a:t>
            </a:r>
            <a:r>
              <a:rPr lang="en-US" sz="2200" dirty="0">
                <a:solidFill>
                  <a:srgbClr val="009999"/>
                </a:solidFill>
              </a:rPr>
              <a:t> (</a:t>
            </a:r>
            <a:r>
              <a:rPr lang="en-US" sz="2200" i="1" dirty="0">
                <a:solidFill>
                  <a:srgbClr val="009999"/>
                </a:solidFill>
              </a:rPr>
              <a:t>n</a:t>
            </a:r>
            <a:r>
              <a:rPr lang="en-US" sz="2200" dirty="0">
                <a:solidFill>
                  <a:srgbClr val="009999"/>
                </a:solidFill>
              </a:rPr>
              <a:t>) = </a:t>
            </a:r>
            <a:r>
              <a:rPr lang="en-US" sz="2200" dirty="0">
                <a:solidFill>
                  <a:srgbClr val="009999"/>
                </a:solidFill>
                <a:latin typeface="Symbol" pitchFamily="18" charset="2"/>
              </a:rPr>
              <a:t>W</a:t>
            </a:r>
            <a:r>
              <a:rPr lang="en-US" sz="2200" dirty="0">
                <a:solidFill>
                  <a:srgbClr val="009999"/>
                </a:solidFill>
              </a:rPr>
              <a:t>(</a:t>
            </a:r>
            <a:r>
              <a:rPr lang="en-US" sz="2200" i="1" dirty="0" err="1">
                <a:solidFill>
                  <a:srgbClr val="009999"/>
                </a:solidFill>
              </a:rPr>
              <a:t>n</a:t>
            </a:r>
            <a:r>
              <a:rPr lang="en-US" sz="2200" baseline="30000" dirty="0" err="1">
                <a:solidFill>
                  <a:srgbClr val="009999"/>
                </a:solidFill>
              </a:rPr>
              <a:t>log</a:t>
            </a:r>
            <a:r>
              <a:rPr lang="en-US" sz="2200" i="1" baseline="16000" dirty="0" err="1">
                <a:solidFill>
                  <a:srgbClr val="009999"/>
                </a:solidFill>
              </a:rPr>
              <a:t>b</a:t>
            </a:r>
            <a:r>
              <a:rPr lang="en-US" sz="2200" i="1" baseline="30000" dirty="0" err="1">
                <a:solidFill>
                  <a:srgbClr val="009999"/>
                </a:solidFill>
              </a:rPr>
              <a:t>a</a:t>
            </a:r>
            <a:r>
              <a:rPr lang="en-US" sz="2200" i="1" baseline="30000" dirty="0">
                <a:solidFill>
                  <a:srgbClr val="009999"/>
                </a:solidFill>
              </a:rPr>
              <a:t> </a:t>
            </a:r>
            <a:r>
              <a:rPr lang="en-US" sz="2200" baseline="30000" dirty="0">
                <a:solidFill>
                  <a:srgbClr val="009999"/>
                </a:solidFill>
              </a:rPr>
              <a:t>+ </a:t>
            </a:r>
            <a:r>
              <a:rPr lang="en-US" sz="2200" baseline="30000" dirty="0">
                <a:solidFill>
                  <a:srgbClr val="009999"/>
                </a:solidFill>
                <a:latin typeface="Symbol" pitchFamily="18" charset="2"/>
              </a:rPr>
              <a:t>e</a:t>
            </a:r>
            <a:r>
              <a:rPr lang="en-US" sz="2200" dirty="0">
                <a:solidFill>
                  <a:srgbClr val="009999"/>
                </a:solidFill>
              </a:rPr>
              <a:t>)</a:t>
            </a:r>
            <a:r>
              <a:rPr lang="en-US" sz="2200" dirty="0"/>
              <a:t> for some constant </a:t>
            </a:r>
            <a:r>
              <a:rPr lang="en-US" sz="2200" dirty="0">
                <a:solidFill>
                  <a:srgbClr val="009999"/>
                </a:solidFill>
                <a:latin typeface="Symbol" pitchFamily="18" charset="2"/>
              </a:rPr>
              <a:t>e</a:t>
            </a:r>
            <a:r>
              <a:rPr lang="en-US" sz="2200" dirty="0">
                <a:solidFill>
                  <a:srgbClr val="009999"/>
                </a:solidFill>
              </a:rPr>
              <a:t> &gt; 0</a:t>
            </a:r>
            <a:r>
              <a:rPr lang="en-US" sz="2200" dirty="0"/>
              <a:t>.</a:t>
            </a:r>
          </a:p>
          <a:p>
            <a:pPr marL="685800" lvl="1" indent="-228600">
              <a:lnSpc>
                <a:spcPct val="90000"/>
              </a:lnSpc>
              <a:spcBef>
                <a:spcPct val="30000"/>
              </a:spcBef>
              <a:buClr>
                <a:schemeClr val="accent2"/>
              </a:buClr>
            </a:pPr>
            <a:r>
              <a:rPr lang="en-US" sz="2200" i="1" dirty="0">
                <a:solidFill>
                  <a:srgbClr val="009999"/>
                </a:solidFill>
              </a:rPr>
              <a:t>f</a:t>
            </a:r>
            <a:r>
              <a:rPr lang="en-US" sz="2200" dirty="0">
                <a:solidFill>
                  <a:srgbClr val="009999"/>
                </a:solidFill>
              </a:rPr>
              <a:t> (</a:t>
            </a:r>
            <a:r>
              <a:rPr lang="en-US" sz="2200" i="1" dirty="0">
                <a:solidFill>
                  <a:srgbClr val="009999"/>
                </a:solidFill>
              </a:rPr>
              <a:t>n</a:t>
            </a:r>
            <a:r>
              <a:rPr lang="en-US" sz="2200" dirty="0">
                <a:solidFill>
                  <a:srgbClr val="009999"/>
                </a:solidFill>
              </a:rPr>
              <a:t>) </a:t>
            </a:r>
            <a:r>
              <a:rPr lang="en-US" sz="2200" dirty="0"/>
              <a:t>grows polynomials faster than </a:t>
            </a:r>
            <a:r>
              <a:rPr lang="en-US" sz="2200" i="1" dirty="0" err="1">
                <a:solidFill>
                  <a:srgbClr val="009999"/>
                </a:solidFill>
              </a:rPr>
              <a:t>n</a:t>
            </a:r>
            <a:r>
              <a:rPr lang="en-US" sz="2200" baseline="30000" dirty="0" err="1">
                <a:solidFill>
                  <a:srgbClr val="009999"/>
                </a:solidFill>
              </a:rPr>
              <a:t>log</a:t>
            </a:r>
            <a:r>
              <a:rPr lang="en-US" sz="2200" i="1" baseline="16000" dirty="0" err="1">
                <a:solidFill>
                  <a:srgbClr val="009999"/>
                </a:solidFill>
              </a:rPr>
              <a:t>b</a:t>
            </a:r>
            <a:r>
              <a:rPr lang="en-US" sz="2200" i="1" baseline="30000" dirty="0" err="1">
                <a:solidFill>
                  <a:srgbClr val="009999"/>
                </a:solidFill>
              </a:rPr>
              <a:t>a</a:t>
            </a:r>
            <a:r>
              <a:rPr lang="en-US" sz="2200" dirty="0"/>
              <a:t> (by an </a:t>
            </a:r>
            <a:r>
              <a:rPr lang="en-US" sz="2200" i="1" dirty="0">
                <a:solidFill>
                  <a:srgbClr val="009999"/>
                </a:solidFill>
              </a:rPr>
              <a:t>n</a:t>
            </a:r>
            <a:r>
              <a:rPr lang="en-US" sz="2200" baseline="30000" dirty="0">
                <a:solidFill>
                  <a:srgbClr val="009999"/>
                </a:solidFill>
                <a:latin typeface="Symbol" pitchFamily="18" charset="2"/>
              </a:rPr>
              <a:t>e</a:t>
            </a:r>
            <a:r>
              <a:rPr lang="en-US" sz="2200" dirty="0"/>
              <a:t> factor),</a:t>
            </a:r>
          </a:p>
          <a:p>
            <a:pPr marL="457200" indent="-457200">
              <a:lnSpc>
                <a:spcPct val="90000"/>
              </a:lnSpc>
              <a:spcBef>
                <a:spcPct val="30000"/>
              </a:spcBef>
              <a:buClr>
                <a:schemeClr val="accent2"/>
              </a:buClr>
            </a:pPr>
            <a:r>
              <a:rPr lang="en-US" sz="2200" b="1" i="1" dirty="0"/>
              <a:t>	and</a:t>
            </a:r>
            <a:r>
              <a:rPr lang="en-US" sz="2200" i="1" dirty="0"/>
              <a:t>  </a:t>
            </a:r>
            <a:r>
              <a:rPr lang="en-US" sz="2200" i="1" dirty="0">
                <a:solidFill>
                  <a:srgbClr val="009999"/>
                </a:solidFill>
              </a:rPr>
              <a:t>f</a:t>
            </a:r>
            <a:r>
              <a:rPr lang="en-US" sz="2200" dirty="0">
                <a:solidFill>
                  <a:srgbClr val="009999"/>
                </a:solidFill>
              </a:rPr>
              <a:t> (</a:t>
            </a:r>
            <a:r>
              <a:rPr lang="en-US" sz="2200" i="1" dirty="0">
                <a:solidFill>
                  <a:srgbClr val="009999"/>
                </a:solidFill>
              </a:rPr>
              <a:t>n</a:t>
            </a:r>
            <a:r>
              <a:rPr lang="en-US" sz="2200" dirty="0">
                <a:solidFill>
                  <a:srgbClr val="009999"/>
                </a:solidFill>
              </a:rPr>
              <a:t>) </a:t>
            </a:r>
            <a:r>
              <a:rPr lang="en-US" sz="2200" dirty="0"/>
              <a:t>satisfies the </a:t>
            </a:r>
            <a:r>
              <a:rPr lang="en-US" sz="2200" b="1" i="1" dirty="0">
                <a:solidFill>
                  <a:schemeClr val="accent2"/>
                </a:solidFill>
              </a:rPr>
              <a:t>regularity condition</a:t>
            </a:r>
            <a:r>
              <a:rPr lang="en-US" sz="2200" dirty="0">
                <a:solidFill>
                  <a:srgbClr val="009999"/>
                </a:solidFill>
              </a:rPr>
              <a:t> </a:t>
            </a:r>
            <a:r>
              <a:rPr lang="en-US" sz="2200" dirty="0"/>
              <a:t>that </a:t>
            </a:r>
            <a:r>
              <a:rPr lang="en-US" sz="2200" i="1" dirty="0">
                <a:solidFill>
                  <a:srgbClr val="009999"/>
                </a:solidFill>
              </a:rPr>
              <a:t>a f</a:t>
            </a:r>
            <a:r>
              <a:rPr lang="en-US" sz="2200" dirty="0">
                <a:solidFill>
                  <a:srgbClr val="009999"/>
                </a:solidFill>
              </a:rPr>
              <a:t> (</a:t>
            </a:r>
            <a:r>
              <a:rPr lang="en-US" sz="2200" i="1" dirty="0">
                <a:solidFill>
                  <a:srgbClr val="009999"/>
                </a:solidFill>
              </a:rPr>
              <a:t>n/b</a:t>
            </a:r>
            <a:r>
              <a:rPr lang="en-US" sz="2200" dirty="0">
                <a:solidFill>
                  <a:srgbClr val="009999"/>
                </a:solidFill>
              </a:rPr>
              <a:t>) </a:t>
            </a:r>
            <a:r>
              <a:rPr lang="en-US" sz="2200" dirty="0">
                <a:solidFill>
                  <a:srgbClr val="009999"/>
                </a:solidFill>
                <a:latin typeface="Symbol" pitchFamily="18" charset="2"/>
              </a:rPr>
              <a:t>£</a:t>
            </a:r>
            <a:r>
              <a:rPr lang="en-US" sz="2200" dirty="0">
                <a:solidFill>
                  <a:srgbClr val="009999"/>
                </a:solidFill>
              </a:rPr>
              <a:t> </a:t>
            </a:r>
            <a:r>
              <a:rPr lang="en-US" sz="2200" i="1" dirty="0">
                <a:solidFill>
                  <a:srgbClr val="009999"/>
                </a:solidFill>
              </a:rPr>
              <a:t>c</a:t>
            </a:r>
            <a:r>
              <a:rPr lang="en-US" sz="2200" dirty="0">
                <a:solidFill>
                  <a:srgbClr val="009999"/>
                </a:solidFill>
              </a:rPr>
              <a:t> </a:t>
            </a:r>
            <a:r>
              <a:rPr lang="en-US" sz="2200" i="1" dirty="0">
                <a:solidFill>
                  <a:srgbClr val="009999"/>
                </a:solidFill>
              </a:rPr>
              <a:t>f</a:t>
            </a:r>
            <a:r>
              <a:rPr lang="en-US" sz="2200" dirty="0">
                <a:solidFill>
                  <a:srgbClr val="009999"/>
                </a:solidFill>
              </a:rPr>
              <a:t> (</a:t>
            </a:r>
            <a:r>
              <a:rPr lang="en-US" sz="2200" i="1" dirty="0">
                <a:solidFill>
                  <a:srgbClr val="009999"/>
                </a:solidFill>
              </a:rPr>
              <a:t>n</a:t>
            </a:r>
            <a:r>
              <a:rPr lang="en-US" sz="2200" dirty="0">
                <a:solidFill>
                  <a:srgbClr val="009999"/>
                </a:solidFill>
              </a:rPr>
              <a:t>) </a:t>
            </a:r>
            <a:r>
              <a:rPr lang="en-US" sz="2200" dirty="0"/>
              <a:t>for some constant </a:t>
            </a:r>
            <a:r>
              <a:rPr lang="en-US" sz="2200" i="1" dirty="0">
                <a:solidFill>
                  <a:srgbClr val="009999"/>
                </a:solidFill>
              </a:rPr>
              <a:t>c</a:t>
            </a:r>
            <a:r>
              <a:rPr lang="en-US" sz="2200" dirty="0"/>
              <a:t> </a:t>
            </a:r>
            <a:r>
              <a:rPr lang="en-US" sz="2200" dirty="0">
                <a:solidFill>
                  <a:srgbClr val="009999"/>
                </a:solidFill>
              </a:rPr>
              <a:t>&lt; 1</a:t>
            </a:r>
            <a:r>
              <a:rPr lang="en-US" sz="2200" dirty="0"/>
              <a:t>.	</a:t>
            </a:r>
          </a:p>
          <a:p>
            <a:pPr marL="457200" indent="-457200">
              <a:lnSpc>
                <a:spcPct val="90000"/>
              </a:lnSpc>
              <a:spcBef>
                <a:spcPct val="30000"/>
              </a:spcBef>
              <a:buClr>
                <a:schemeClr val="accent2"/>
              </a:buClr>
            </a:pPr>
            <a:r>
              <a:rPr lang="en-US" sz="2200" b="1" i="1" dirty="0">
                <a:solidFill>
                  <a:schemeClr val="accent2"/>
                </a:solidFill>
              </a:rPr>
              <a:t>    Solution: </a:t>
            </a:r>
            <a:r>
              <a:rPr lang="en-US" sz="2200" i="1" dirty="0">
                <a:solidFill>
                  <a:srgbClr val="009999"/>
                </a:solidFill>
              </a:rPr>
              <a:t>T</a:t>
            </a:r>
            <a:r>
              <a:rPr lang="en-US" sz="2200" dirty="0">
                <a:solidFill>
                  <a:srgbClr val="009999"/>
                </a:solidFill>
              </a:rPr>
              <a:t>(</a:t>
            </a:r>
            <a:r>
              <a:rPr lang="en-US" sz="2200" i="1" dirty="0">
                <a:solidFill>
                  <a:srgbClr val="009999"/>
                </a:solidFill>
              </a:rPr>
              <a:t>n</a:t>
            </a:r>
            <a:r>
              <a:rPr lang="en-US" sz="2200" dirty="0">
                <a:solidFill>
                  <a:srgbClr val="009999"/>
                </a:solidFill>
              </a:rPr>
              <a:t>) = </a:t>
            </a:r>
            <a:r>
              <a:rPr lang="en-US" sz="2200" dirty="0">
                <a:solidFill>
                  <a:srgbClr val="009999"/>
                </a:solidFill>
                <a:latin typeface="Symbol" pitchFamily="18" charset="2"/>
              </a:rPr>
              <a:t>Q</a:t>
            </a:r>
            <a:r>
              <a:rPr lang="en-US" sz="2200" dirty="0">
                <a:solidFill>
                  <a:srgbClr val="009999"/>
                </a:solidFill>
              </a:rPr>
              <a:t>( </a:t>
            </a:r>
            <a:r>
              <a:rPr lang="en-US" sz="2200" i="1" dirty="0">
                <a:solidFill>
                  <a:srgbClr val="009999"/>
                </a:solidFill>
              </a:rPr>
              <a:t>f</a:t>
            </a:r>
            <a:r>
              <a:rPr lang="en-US" sz="2200" dirty="0">
                <a:solidFill>
                  <a:srgbClr val="009999"/>
                </a:solidFill>
              </a:rPr>
              <a:t> (</a:t>
            </a:r>
            <a:r>
              <a:rPr lang="en-US" sz="2200" i="1" dirty="0">
                <a:solidFill>
                  <a:srgbClr val="009999"/>
                </a:solidFill>
              </a:rPr>
              <a:t>n</a:t>
            </a:r>
            <a:r>
              <a:rPr lang="en-US" sz="2200" dirty="0">
                <a:solidFill>
                  <a:srgbClr val="009999"/>
                </a:solidFill>
              </a:rPr>
              <a:t>) )</a:t>
            </a:r>
            <a:r>
              <a:rPr lang="en-US" sz="2200" dirty="0"/>
              <a:t> .</a:t>
            </a:r>
          </a:p>
          <a:p>
            <a:pPr marL="690563" indent="-690563">
              <a:lnSpc>
                <a:spcPct val="90000"/>
              </a:lnSpc>
              <a:buClr>
                <a:schemeClr val="accent2"/>
              </a:buClr>
            </a:pPr>
            <a:endParaRPr lang="en-US" sz="2200" dirty="0"/>
          </a:p>
          <a:p>
            <a:pPr marL="690563" indent="-690563">
              <a:lnSpc>
                <a:spcPct val="90000"/>
              </a:lnSpc>
              <a:buClr>
                <a:schemeClr val="accent2"/>
              </a:buClr>
            </a:pPr>
            <a:r>
              <a:rPr lang="en-US" sz="2200" b="1" dirty="0"/>
              <a:t>Example</a:t>
            </a:r>
          </a:p>
          <a:p>
            <a:pPr marL="690563" indent="-690563">
              <a:lnSpc>
                <a:spcPct val="90000"/>
              </a:lnSpc>
              <a:buClr>
                <a:schemeClr val="accent2"/>
              </a:buClr>
            </a:pPr>
            <a:r>
              <a:rPr lang="en-US" sz="2200" i="1" dirty="0"/>
              <a:t>T</a:t>
            </a:r>
            <a:r>
              <a:rPr lang="en-US" sz="2200" dirty="0"/>
              <a:t>(</a:t>
            </a:r>
            <a:r>
              <a:rPr lang="en-US" sz="2200" i="1" dirty="0"/>
              <a:t>n</a:t>
            </a:r>
            <a:r>
              <a:rPr lang="en-US" sz="2200" dirty="0"/>
              <a:t>) = 4</a:t>
            </a:r>
            <a:r>
              <a:rPr lang="en-US" sz="2200" i="1" dirty="0"/>
              <a:t>T</a:t>
            </a:r>
            <a:r>
              <a:rPr lang="en-US" sz="2200" dirty="0"/>
              <a:t>(</a:t>
            </a:r>
            <a:r>
              <a:rPr lang="en-US" sz="2200" i="1" dirty="0"/>
              <a:t>n</a:t>
            </a:r>
            <a:r>
              <a:rPr lang="en-US" sz="2200" dirty="0"/>
              <a:t>/2) + </a:t>
            </a:r>
            <a:r>
              <a:rPr lang="en-US" sz="2200" i="1" dirty="0"/>
              <a:t>n</a:t>
            </a:r>
            <a:r>
              <a:rPr lang="en-US" sz="2200" baseline="30000" dirty="0"/>
              <a:t>3</a:t>
            </a:r>
            <a:endParaRPr lang="en-US" sz="2200" i="1" dirty="0"/>
          </a:p>
          <a:p>
            <a:pPr marL="690563" indent="-690563">
              <a:lnSpc>
                <a:spcPct val="90000"/>
              </a:lnSpc>
              <a:buClr>
                <a:schemeClr val="accent2"/>
              </a:buClr>
            </a:pPr>
            <a:r>
              <a:rPr lang="en-US" sz="2200" i="1" dirty="0"/>
              <a:t>	a =</a:t>
            </a:r>
            <a:r>
              <a:rPr lang="en-US" sz="2200" dirty="0"/>
              <a:t> 4, </a:t>
            </a:r>
            <a:r>
              <a:rPr lang="en-US" sz="2200" i="1" dirty="0"/>
              <a:t>b</a:t>
            </a:r>
            <a:r>
              <a:rPr lang="en-US" sz="2200" dirty="0"/>
              <a:t> = 2 </a:t>
            </a:r>
            <a:r>
              <a:rPr lang="en-US" sz="2200" dirty="0">
                <a:sym typeface="Symbol" pitchFamily="18" charset="2"/>
              </a:rPr>
              <a:t></a:t>
            </a:r>
            <a:r>
              <a:rPr lang="en-US" sz="2200" dirty="0"/>
              <a:t> </a:t>
            </a:r>
            <a:r>
              <a:rPr lang="en-US" sz="2200" i="1" dirty="0" err="1"/>
              <a:t>n</a:t>
            </a:r>
            <a:r>
              <a:rPr lang="en-US" sz="2200" baseline="30000" dirty="0" err="1"/>
              <a:t>log</a:t>
            </a:r>
            <a:r>
              <a:rPr lang="en-US" sz="2200" i="1" baseline="16000" dirty="0" err="1"/>
              <a:t>b</a:t>
            </a:r>
            <a:r>
              <a:rPr lang="en-US" sz="2200" i="1" baseline="30000" dirty="0" err="1"/>
              <a:t>a</a:t>
            </a:r>
            <a:r>
              <a:rPr lang="en-US" sz="2200" i="1" baseline="30000" dirty="0"/>
              <a:t> </a:t>
            </a:r>
            <a:r>
              <a:rPr lang="en-US" sz="2200" dirty="0"/>
              <a:t>= </a:t>
            </a:r>
            <a:r>
              <a:rPr lang="en-US" sz="2200" i="1" dirty="0"/>
              <a:t>n</a:t>
            </a:r>
            <a:r>
              <a:rPr lang="en-US" sz="2200" baseline="30000" dirty="0"/>
              <a:t>2</a:t>
            </a:r>
            <a:r>
              <a:rPr lang="en-US" sz="2200" dirty="0"/>
              <a:t>; </a:t>
            </a:r>
            <a:r>
              <a:rPr lang="en-US" sz="2200" i="1" dirty="0"/>
              <a:t>f</a:t>
            </a:r>
            <a:r>
              <a:rPr lang="en-US" sz="2200" dirty="0"/>
              <a:t> (</a:t>
            </a:r>
            <a:r>
              <a:rPr lang="en-US" sz="2200" i="1" dirty="0"/>
              <a:t>n</a:t>
            </a:r>
            <a:r>
              <a:rPr lang="en-US" sz="2200" dirty="0"/>
              <a:t>) = </a:t>
            </a:r>
            <a:r>
              <a:rPr lang="en-US" sz="2200" i="1" dirty="0"/>
              <a:t>n</a:t>
            </a:r>
            <a:r>
              <a:rPr lang="en-US" sz="2200" baseline="30000" dirty="0"/>
              <a:t>3</a:t>
            </a:r>
            <a:r>
              <a:rPr lang="en-US" sz="2200" i="1" dirty="0"/>
              <a:t>.</a:t>
            </a:r>
          </a:p>
          <a:p>
            <a:pPr marL="690563" indent="-690563">
              <a:lnSpc>
                <a:spcPct val="90000"/>
              </a:lnSpc>
              <a:buClr>
                <a:schemeClr val="accent2"/>
              </a:buClr>
            </a:pPr>
            <a:r>
              <a:rPr lang="en-US" sz="2200" i="1" dirty="0"/>
              <a:t>	 </a:t>
            </a:r>
            <a:r>
              <a:rPr lang="en-US" sz="2200" b="1" dirty="0"/>
              <a:t>CASE 3</a:t>
            </a:r>
            <a:r>
              <a:rPr lang="en-US" sz="2200" dirty="0"/>
              <a:t>: </a:t>
            </a:r>
            <a:r>
              <a:rPr lang="en-US" sz="2200" i="1" dirty="0"/>
              <a:t>f</a:t>
            </a:r>
            <a:r>
              <a:rPr lang="en-US" sz="2200" dirty="0"/>
              <a:t> (</a:t>
            </a:r>
            <a:r>
              <a:rPr lang="en-US" sz="2200" i="1" dirty="0"/>
              <a:t>n</a:t>
            </a:r>
            <a:r>
              <a:rPr lang="en-US" sz="2200" dirty="0"/>
              <a:t>) = </a:t>
            </a:r>
            <a:r>
              <a:rPr lang="en-US" sz="2200" dirty="0">
                <a:latin typeface="Symbol" pitchFamily="18" charset="2"/>
              </a:rPr>
              <a:t>W</a:t>
            </a:r>
            <a:r>
              <a:rPr lang="en-US" sz="2200" dirty="0"/>
              <a:t>(</a:t>
            </a:r>
            <a:r>
              <a:rPr lang="en-US" sz="2200" i="1" dirty="0"/>
              <a:t>n</a:t>
            </a:r>
            <a:r>
              <a:rPr lang="en-US" sz="2200" baseline="30000" dirty="0"/>
              <a:t>2</a:t>
            </a:r>
            <a:r>
              <a:rPr lang="en-US" sz="2200" i="1" baseline="30000" dirty="0"/>
              <a:t> </a:t>
            </a:r>
            <a:r>
              <a:rPr lang="en-US" sz="2200" baseline="30000" dirty="0"/>
              <a:t>+ </a:t>
            </a:r>
            <a:r>
              <a:rPr lang="en-US" sz="2200" baseline="30000" dirty="0">
                <a:latin typeface="Symbol" pitchFamily="18" charset="2"/>
              </a:rPr>
              <a:t>e</a:t>
            </a:r>
            <a:r>
              <a:rPr lang="en-US" sz="2200" dirty="0"/>
              <a:t>) for </a:t>
            </a:r>
            <a:r>
              <a:rPr lang="en-US" sz="2200" dirty="0">
                <a:latin typeface="Symbol" pitchFamily="18" charset="2"/>
              </a:rPr>
              <a:t>e</a:t>
            </a:r>
            <a:r>
              <a:rPr lang="en-US" sz="2200" dirty="0"/>
              <a:t> = 1 a</a:t>
            </a:r>
            <a:r>
              <a:rPr lang="en-US" sz="2200" b="1" i="1" dirty="0"/>
              <a:t>nd </a:t>
            </a:r>
            <a:r>
              <a:rPr lang="en-US" sz="2200" dirty="0"/>
              <a:t> 4(</a:t>
            </a:r>
            <a:r>
              <a:rPr lang="en-US" sz="2200" i="1" dirty="0" err="1"/>
              <a:t>cn</a:t>
            </a:r>
            <a:r>
              <a:rPr lang="en-US" sz="2200" dirty="0"/>
              <a:t>/2)</a:t>
            </a:r>
            <a:r>
              <a:rPr lang="en-US" sz="2200" baseline="30000" dirty="0"/>
              <a:t>3</a:t>
            </a:r>
            <a:r>
              <a:rPr lang="en-US" sz="2200" dirty="0"/>
              <a:t> </a:t>
            </a:r>
            <a:r>
              <a:rPr lang="en-US" sz="2200" dirty="0">
                <a:latin typeface="Symbol" pitchFamily="18" charset="2"/>
              </a:rPr>
              <a:t>£</a:t>
            </a:r>
            <a:r>
              <a:rPr lang="en-US" sz="2200" dirty="0"/>
              <a:t> </a:t>
            </a:r>
            <a:r>
              <a:rPr lang="en-US" sz="2200" i="1" dirty="0"/>
              <a:t>cn</a:t>
            </a:r>
            <a:r>
              <a:rPr lang="en-US" sz="2200" baseline="30000" dirty="0"/>
              <a:t>3   </a:t>
            </a:r>
            <a:r>
              <a:rPr lang="en-US" sz="2200" dirty="0"/>
              <a:t>for </a:t>
            </a:r>
            <a:r>
              <a:rPr lang="en-US" sz="2200" i="1" dirty="0"/>
              <a:t>c</a:t>
            </a:r>
            <a:r>
              <a:rPr lang="en-US" sz="2200" dirty="0"/>
              <a:t> = 1/2.</a:t>
            </a:r>
          </a:p>
          <a:p>
            <a:pPr marL="690563" indent="-690563">
              <a:lnSpc>
                <a:spcPct val="90000"/>
              </a:lnSpc>
              <a:buClr>
                <a:schemeClr val="accent2"/>
              </a:buClr>
            </a:pPr>
            <a:r>
              <a:rPr lang="en-US" sz="2200" dirty="0"/>
              <a:t>	</a:t>
            </a:r>
            <a:r>
              <a:rPr lang="en-US" sz="2200" dirty="0">
                <a:sym typeface="Symbol" pitchFamily="18" charset="2"/>
              </a:rPr>
              <a:t> </a:t>
            </a:r>
            <a:r>
              <a:rPr lang="en-US" sz="2200" i="1" dirty="0"/>
              <a:t>T</a:t>
            </a:r>
            <a:r>
              <a:rPr lang="en-US" sz="2200" dirty="0"/>
              <a:t>(</a:t>
            </a:r>
            <a:r>
              <a:rPr lang="en-US" sz="2200" i="1" dirty="0"/>
              <a:t>n</a:t>
            </a:r>
            <a:r>
              <a:rPr lang="en-US" sz="2200" dirty="0"/>
              <a:t>) = </a:t>
            </a:r>
            <a:r>
              <a:rPr lang="en-US" sz="2200" dirty="0">
                <a:latin typeface="Symbol" pitchFamily="18" charset="2"/>
              </a:rPr>
              <a:t>Q</a:t>
            </a:r>
            <a:r>
              <a:rPr lang="en-US" sz="2200" dirty="0"/>
              <a:t>(</a:t>
            </a:r>
            <a:r>
              <a:rPr lang="en-US" sz="2200" i="1" dirty="0"/>
              <a:t>n</a:t>
            </a:r>
            <a:r>
              <a:rPr lang="en-US" sz="2200" baseline="30000" dirty="0"/>
              <a:t>3</a:t>
            </a:r>
            <a:r>
              <a:rPr lang="en-US" sz="2200" dirty="0"/>
              <a:t>).</a:t>
            </a:r>
          </a:p>
          <a:p>
            <a:pPr marL="690563" indent="-690563">
              <a:lnSpc>
                <a:spcPct val="90000"/>
              </a:lnSpc>
              <a:buClr>
                <a:schemeClr val="accent2"/>
              </a:buClr>
            </a:pPr>
            <a:endParaRPr lang="en-US" sz="2200" dirty="0"/>
          </a:p>
          <a:p>
            <a:pPr marL="690563" indent="-690563">
              <a:lnSpc>
                <a:spcPct val="90000"/>
              </a:lnSpc>
              <a:buClr>
                <a:schemeClr val="accent2"/>
              </a:buClr>
            </a:pPr>
            <a:endParaRPr lang="en-US" sz="2200" dirty="0"/>
          </a:p>
          <a:p>
            <a:pPr marL="690563" indent="-690563">
              <a:lnSpc>
                <a:spcPct val="90000"/>
              </a:lnSpc>
              <a:buClr>
                <a:schemeClr val="accent2"/>
              </a:buClr>
            </a:pPr>
            <a:endParaRPr lang="en-US" sz="2200" dirty="0"/>
          </a:p>
        </p:txBody>
      </p:sp>
      <p:pic>
        <p:nvPicPr>
          <p:cNvPr id="2" name="Picture 1" descr="A logo for a company&#10;&#10;Description automatically generated">
            <a:extLst>
              <a:ext uri="{FF2B5EF4-FFF2-40B4-BE49-F238E27FC236}">
                <a16:creationId xmlns:a16="http://schemas.microsoft.com/office/drawing/2014/main" id="{6E7F8ED5-D5E7-1D70-E19D-EA4524E88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249912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animEffect transition="in" filter="fade">
                                      <p:cBhvr>
                                        <p:cTn id="19" dur="1000"/>
                                        <p:tgtEl>
                                          <p:spTgt spid="9">
                                            <p:txEl>
                                              <p:pRg st="9" end="9"/>
                                            </p:txEl>
                                          </p:spTgt>
                                        </p:tgtEl>
                                      </p:cBhvr>
                                    </p:animEffect>
                                    <p:anim calcmode="lin" valueType="num">
                                      <p:cBhvr>
                                        <p:cTn id="20" dur="10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9" end="9"/>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xEl>
                                              <p:pRg st="10" end="10"/>
                                            </p:txEl>
                                          </p:spTgt>
                                        </p:tgtEl>
                                        <p:attrNameLst>
                                          <p:attrName>style.visibility</p:attrName>
                                        </p:attrNameLst>
                                      </p:cBhvr>
                                      <p:to>
                                        <p:strVal val="visible"/>
                                      </p:to>
                                    </p:set>
                                    <p:animEffect transition="in" filter="fade">
                                      <p:cBhvr>
                                        <p:cTn id="24" dur="1000"/>
                                        <p:tgtEl>
                                          <p:spTgt spid="9">
                                            <p:txEl>
                                              <p:pRg st="10" end="10"/>
                                            </p:txEl>
                                          </p:spTgt>
                                        </p:tgtEl>
                                      </p:cBhvr>
                                    </p:animEffect>
                                    <p:anim calcmode="lin" valueType="num">
                                      <p:cBhvr>
                                        <p:cTn id="25" dur="1000" fill="hold"/>
                                        <p:tgtEl>
                                          <p:spTgt spid="9">
                                            <p:txEl>
                                              <p:pRg st="10" end="10"/>
                                            </p:txEl>
                                          </p:spTgt>
                                        </p:tgtEl>
                                        <p:attrNameLst>
                                          <p:attrName>ppt_x</p:attrName>
                                        </p:attrNameLst>
                                      </p:cBhvr>
                                      <p:tavLst>
                                        <p:tav tm="0">
                                          <p:val>
                                            <p:strVal val="#ppt_x"/>
                                          </p:val>
                                        </p:tav>
                                        <p:tav tm="100000">
                                          <p:val>
                                            <p:strVal val="#ppt_x"/>
                                          </p:val>
                                        </p:tav>
                                      </p:tavLst>
                                    </p:anim>
                                    <p:anim calcmode="lin" valueType="num">
                                      <p:cBhvr>
                                        <p:cTn id="26" dur="1000" fill="hold"/>
                                        <p:tgtEl>
                                          <p:spTgt spid="9">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4063A7-2705-4A68-A59E-32F7A6877906}"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Recursion (CO1)</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 name="Rectangle 9"/>
          <p:cNvSpPr/>
          <p:nvPr/>
        </p:nvSpPr>
        <p:spPr>
          <a:xfrm>
            <a:off x="457200" y="1143000"/>
            <a:ext cx="3810000" cy="338554"/>
          </a:xfrm>
          <a:prstGeom prst="rect">
            <a:avLst/>
          </a:prstGeom>
        </p:spPr>
        <p:txBody>
          <a:bodyPr wrap="square">
            <a:spAutoFit/>
          </a:bodyPr>
          <a:lstStyle/>
          <a:p>
            <a:endParaRPr lang="en-US" sz="1600" dirty="0">
              <a:latin typeface="Times New Roman" pitchFamily="18" charset="0"/>
              <a:cs typeface="Times New Roman" pitchFamily="18" charset="0"/>
            </a:endParaRPr>
          </a:p>
        </p:txBody>
      </p:sp>
      <p:sp>
        <p:nvSpPr>
          <p:cNvPr id="11" name="Rectangle 10"/>
          <p:cNvSpPr/>
          <p:nvPr/>
        </p:nvSpPr>
        <p:spPr>
          <a:xfrm>
            <a:off x="152400" y="990600"/>
            <a:ext cx="8763000" cy="313932"/>
          </a:xfrm>
          <a:prstGeom prst="rect">
            <a:avLst/>
          </a:prstGeom>
        </p:spPr>
        <p:txBody>
          <a:bodyPr wrap="square">
            <a:spAutoFit/>
          </a:bodyPr>
          <a:lstStyle/>
          <a:p>
            <a:pPr marL="457200" indent="-457200">
              <a:lnSpc>
                <a:spcPct val="90000"/>
              </a:lnSpc>
              <a:spcBef>
                <a:spcPct val="30000"/>
              </a:spcBef>
              <a:buClr>
                <a:schemeClr val="accent2"/>
              </a:buClr>
            </a:pPr>
            <a:endParaRPr lang="en-US" sz="1600" dirty="0"/>
          </a:p>
        </p:txBody>
      </p:sp>
      <p:sp>
        <p:nvSpPr>
          <p:cNvPr id="9" name="Rectangle 8"/>
          <p:cNvSpPr/>
          <p:nvPr/>
        </p:nvSpPr>
        <p:spPr>
          <a:xfrm>
            <a:off x="383345" y="990600"/>
            <a:ext cx="8229600" cy="3471720"/>
          </a:xfrm>
          <a:prstGeom prst="rect">
            <a:avLst/>
          </a:prstGeom>
        </p:spPr>
        <p:txBody>
          <a:bodyPr wrap="square">
            <a:spAutoFit/>
          </a:bodyPr>
          <a:lstStyle/>
          <a:p>
            <a:pPr marL="690563" indent="-690563">
              <a:lnSpc>
                <a:spcPct val="90000"/>
              </a:lnSpc>
              <a:buClr>
                <a:schemeClr val="accent2"/>
              </a:buClr>
            </a:pPr>
            <a:r>
              <a:rPr lang="en-US" sz="2200" i="1" dirty="0">
                <a:solidFill>
                  <a:srgbClr val="009999"/>
                </a:solidFill>
              </a:rPr>
              <a:t>                </a:t>
            </a:r>
          </a:p>
          <a:p>
            <a:pPr fontAlgn="base"/>
            <a:r>
              <a:rPr lang="en-IN" sz="2400" dirty="0"/>
              <a:t>Examples of some standard algorithms whose time complexity can be evaluated using Master Method</a:t>
            </a:r>
          </a:p>
          <a:p>
            <a:pPr fontAlgn="base"/>
            <a:br>
              <a:rPr lang="en-IN" sz="2200" dirty="0"/>
            </a:br>
            <a:r>
              <a:rPr lang="en-IN" sz="2200" u="sng" dirty="0">
                <a:hlinkClick r:id="rId3"/>
              </a:rPr>
              <a:t>Merge Sort</a:t>
            </a:r>
            <a:r>
              <a:rPr lang="en-IN" sz="2200" dirty="0"/>
              <a:t>: T(n) = 2T(n/2) + Θ(n). It falls in case 2 as c is 1 and </a:t>
            </a:r>
            <a:r>
              <a:rPr lang="en-IN" sz="2200" dirty="0" err="1"/>
              <a:t>Log</a:t>
            </a:r>
            <a:r>
              <a:rPr lang="en-IN" sz="2200" baseline="-25000" dirty="0" err="1"/>
              <a:t>b</a:t>
            </a:r>
            <a:r>
              <a:rPr lang="en-IN" sz="2200" dirty="0" err="1"/>
              <a:t>a</a:t>
            </a:r>
            <a:r>
              <a:rPr lang="en-IN" sz="2200" dirty="0"/>
              <a:t>] is also 1. So the solution is Θ(n </a:t>
            </a:r>
            <a:r>
              <a:rPr lang="en-IN" sz="2200" dirty="0" err="1"/>
              <a:t>Logn</a:t>
            </a:r>
            <a:r>
              <a:rPr lang="en-IN" sz="2200" dirty="0"/>
              <a:t>)</a:t>
            </a:r>
          </a:p>
          <a:p>
            <a:pPr fontAlgn="base"/>
            <a:endParaRPr lang="en-IN" sz="2200" dirty="0"/>
          </a:p>
          <a:p>
            <a:pPr fontAlgn="base"/>
            <a:r>
              <a:rPr lang="en-IN" sz="2200" dirty="0">
                <a:hlinkClick r:id="rId4"/>
              </a:rPr>
              <a:t>Binary Search</a:t>
            </a:r>
            <a:r>
              <a:rPr lang="en-IN" sz="2200" dirty="0"/>
              <a:t>: T(n) = T(n/2) + Θ(1). It also falls in case 2 as c is 0 and </a:t>
            </a:r>
            <a:r>
              <a:rPr lang="en-IN" sz="2200" dirty="0" err="1"/>
              <a:t>Log</a:t>
            </a:r>
            <a:r>
              <a:rPr lang="en-IN" sz="2200" baseline="-25000" dirty="0" err="1"/>
              <a:t>b</a:t>
            </a:r>
            <a:r>
              <a:rPr lang="en-IN" sz="2200" dirty="0" err="1"/>
              <a:t>a</a:t>
            </a:r>
            <a:r>
              <a:rPr lang="en-IN" sz="2200" dirty="0"/>
              <a:t> is also 0. So the solution is Θ(</a:t>
            </a:r>
            <a:r>
              <a:rPr lang="en-IN" sz="2200" dirty="0" err="1"/>
              <a:t>Logn</a:t>
            </a:r>
            <a:r>
              <a:rPr lang="en-IN" sz="2200" dirty="0"/>
              <a:t>)</a:t>
            </a:r>
          </a:p>
          <a:p>
            <a:pPr marL="690563" indent="-690563">
              <a:lnSpc>
                <a:spcPct val="90000"/>
              </a:lnSpc>
              <a:buClr>
                <a:schemeClr val="accent2"/>
              </a:buClr>
            </a:pPr>
            <a:endParaRPr lang="en-US" sz="2200" dirty="0"/>
          </a:p>
        </p:txBody>
      </p:sp>
      <p:pic>
        <p:nvPicPr>
          <p:cNvPr id="2" name="Picture 1" descr="A logo for a company&#10;&#10;Description automatically generated">
            <a:extLst>
              <a:ext uri="{FF2B5EF4-FFF2-40B4-BE49-F238E27FC236}">
                <a16:creationId xmlns:a16="http://schemas.microsoft.com/office/drawing/2014/main" id="{8A452FE5-972E-CC5A-AAF6-5D44679F40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818" y="1166018"/>
            <a:ext cx="8229600" cy="4525963"/>
          </a:xfrm>
        </p:spPr>
        <p:txBody>
          <a:bodyPr>
            <a:normAutofit/>
          </a:bodyPr>
          <a:lstStyle/>
          <a:p>
            <a:pPr marL="0" indent="0">
              <a:buNone/>
            </a:pPr>
            <a:r>
              <a:rPr lang="en-IN" sz="2200" dirty="0"/>
              <a:t>The objective of this topic is to make students understand about</a:t>
            </a:r>
          </a:p>
          <a:p>
            <a:pPr marL="0" indent="0">
              <a:buNone/>
            </a:pPr>
            <a:endParaRPr lang="en-IN" sz="2200" dirty="0"/>
          </a:p>
          <a:p>
            <a:r>
              <a:rPr lang="en-US" sz="2200" dirty="0"/>
              <a:t>Different Sorting </a:t>
            </a:r>
            <a:r>
              <a:rPr lang="en-US" sz="2200" dirty="0" err="1"/>
              <a:t>Tehniques</a:t>
            </a:r>
            <a:endParaRPr lang="en-US" sz="2200" dirty="0"/>
          </a:p>
          <a:p>
            <a:r>
              <a:rPr lang="en-US" sz="2200" dirty="0"/>
              <a:t>Insertion sorting</a:t>
            </a:r>
          </a:p>
          <a:p>
            <a:r>
              <a:rPr lang="en-US" sz="2200"/>
              <a:t>Merge </a:t>
            </a:r>
            <a:r>
              <a:rPr lang="en-US" sz="2200" dirty="0"/>
              <a:t>Sorting</a:t>
            </a:r>
          </a:p>
          <a:p>
            <a:r>
              <a:rPr lang="en-US" sz="2200" dirty="0"/>
              <a:t>Quick Sort</a:t>
            </a:r>
          </a:p>
          <a:p>
            <a:r>
              <a:rPr lang="en-US" sz="2200" dirty="0"/>
              <a:t>Heap Sort</a:t>
            </a:r>
          </a:p>
          <a:p>
            <a:r>
              <a:rPr lang="en-US" sz="2200" dirty="0"/>
              <a:t>Counting Sort</a:t>
            </a:r>
          </a:p>
          <a:p>
            <a:r>
              <a:rPr lang="en-US" sz="2200" dirty="0"/>
              <a:t>Bucket Sort</a:t>
            </a:r>
          </a:p>
          <a:p>
            <a:r>
              <a:rPr lang="en-US" sz="2200" dirty="0"/>
              <a:t>Heap Sort</a:t>
            </a:r>
          </a:p>
          <a:p>
            <a:endParaRPr lang="en-US" sz="2200" dirty="0"/>
          </a:p>
          <a:p>
            <a:endParaRPr lang="en-US" sz="2200" dirty="0"/>
          </a:p>
          <a:p>
            <a:endParaRPr lang="en-US" sz="2200" dirty="0"/>
          </a:p>
        </p:txBody>
      </p:sp>
      <p:sp>
        <p:nvSpPr>
          <p:cNvPr id="4" name="Date Placeholder 3"/>
          <p:cNvSpPr>
            <a:spLocks noGrp="1"/>
          </p:cNvSpPr>
          <p:nvPr>
            <p:ph type="dt" sz="half" idx="10"/>
          </p:nvPr>
        </p:nvSpPr>
        <p:spPr/>
        <p:txBody>
          <a:bodyPr/>
          <a:lstStyle/>
          <a:p>
            <a:fld id="{073C750C-A3D3-4F22-B337-ECD1D4F7E02B}"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Calibri" panose="020F0502020204030204" pitchFamily="34" charset="0"/>
                <a:ea typeface="Calibri" panose="020F0502020204030204" pitchFamily="34" charset="0"/>
                <a:cs typeface="Calibri" panose="020F0502020204030204" pitchFamily="34" charset="0"/>
              </a:rPr>
              <a:t>Sorting(CO1)- Objective</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CC5318E8-B71F-24D5-5EBE-DE7C26C8B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3111354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algn="just"/>
            <a:r>
              <a:rPr lang="en-US" sz="2400" dirty="0"/>
              <a:t>Prerequisite</a:t>
            </a:r>
          </a:p>
          <a:p>
            <a:pPr algn="just"/>
            <a:r>
              <a:rPr lang="en-US" sz="2400" dirty="0"/>
              <a:t>Algorithm</a:t>
            </a:r>
          </a:p>
          <a:p>
            <a:pPr algn="just"/>
            <a:r>
              <a:rPr lang="en-US" sz="2400" dirty="0"/>
              <a:t> loops- for while</a:t>
            </a:r>
          </a:p>
          <a:p>
            <a:pPr algn="just"/>
            <a:r>
              <a:rPr lang="en-US" sz="2400" dirty="0"/>
              <a:t>C programming</a:t>
            </a:r>
            <a:endParaRPr lang="en-US" sz="2200" dirty="0"/>
          </a:p>
          <a:p>
            <a:pPr algn="just"/>
            <a:endParaRPr lang="en-US" sz="2400" b="1" dirty="0"/>
          </a:p>
          <a:p>
            <a:pPr algn="just"/>
            <a:r>
              <a:rPr lang="en-US" sz="2400" b="1" dirty="0"/>
              <a:t>Recap</a:t>
            </a:r>
          </a:p>
          <a:p>
            <a:pPr algn="just"/>
            <a:r>
              <a:rPr lang="en-US" sz="2200" dirty="0"/>
              <a:t>Recursion</a:t>
            </a:r>
          </a:p>
          <a:p>
            <a:endParaRPr lang="en-US" dirty="0"/>
          </a:p>
        </p:txBody>
      </p:sp>
      <p:sp>
        <p:nvSpPr>
          <p:cNvPr id="4" name="Date Placeholder 3"/>
          <p:cNvSpPr>
            <a:spLocks noGrp="1"/>
          </p:cNvSpPr>
          <p:nvPr>
            <p:ph type="dt" sz="half" idx="10"/>
          </p:nvPr>
        </p:nvSpPr>
        <p:spPr/>
        <p:txBody>
          <a:bodyPr/>
          <a:lstStyle/>
          <a:p>
            <a:fld id="{180FE241-6A48-48E6-BD57-26BC0F2D6281}"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Prerequisite and Recap</a:t>
            </a:r>
            <a:r>
              <a:rPr lang="en-US" sz="2800" b="1" dirty="0">
                <a:latin typeface="Calibri" panose="020F0502020204030204" pitchFamily="34" charset="0"/>
                <a:ea typeface="Calibri" panose="020F0502020204030204" pitchFamily="34" charset="0"/>
                <a:cs typeface="Calibri" panose="020F0502020204030204" pitchFamily="34" charset="0"/>
              </a:rPr>
              <a:t> (CO1)</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FA0FBB30-1658-4E82-CF72-C833CC5A2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3877727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B1ED0E0-F75F-4228-B18F-157B3F109150}"/>
              </a:ext>
            </a:extLst>
          </p:cNvPr>
          <p:cNvSpPr>
            <a:spLocks noGrp="1"/>
          </p:cNvSpPr>
          <p:nvPr>
            <p:ph type="dt" sz="quarter" idx="10"/>
          </p:nvPr>
        </p:nvSpPr>
        <p:spPr/>
        <p:txBody>
          <a:bodyPr/>
          <a:lstStyle/>
          <a:p>
            <a:pPr>
              <a:defRPr/>
            </a:pPr>
            <a:fld id="{34169AF5-EA59-4256-A438-6F59C8814DB8}" type="datetime5">
              <a:rPr lang="en-US" smtClean="0"/>
              <a:t>29-Jul-24</a:t>
            </a:fld>
            <a:endParaRPr lang="en-US"/>
          </a:p>
        </p:txBody>
      </p:sp>
      <p:sp>
        <p:nvSpPr>
          <p:cNvPr id="5" name="Footer Placeholder 4">
            <a:extLst>
              <a:ext uri="{FF2B5EF4-FFF2-40B4-BE49-F238E27FC236}">
                <a16:creationId xmlns:a16="http://schemas.microsoft.com/office/drawing/2014/main" id="{B0E4F67F-4CC0-41CC-BD8C-27AD3267C0FC}"/>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95469D8C-24B5-44BE-B59D-67FDFF802E50}"/>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5CC4396-F4A5-40E3-BF2E-C73313344664}" type="slidenum">
              <a:rPr lang="en-US" altLang="en-US">
                <a:solidFill>
                  <a:srgbClr val="898989"/>
                </a:solidFill>
                <a:latin typeface="Calibri" panose="020F0502020204030204" pitchFamily="34" charset="0"/>
              </a:rPr>
              <a:pPr eaLnBrk="1" hangingPunct="1"/>
              <a:t>56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14E4903-A5D7-4ABA-BDBB-350BDC791C5A}"/>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p:txBody>
      </p:sp>
      <p:pic>
        <p:nvPicPr>
          <p:cNvPr id="8198" name="Picture 2" descr="E:\NIET\Project\xLogo11.png.pagespeed.ic.pydHLuCQEZ.png">
            <a:extLst>
              <a:ext uri="{FF2B5EF4-FFF2-40B4-BE49-F238E27FC236}">
                <a16:creationId xmlns:a16="http://schemas.microsoft.com/office/drawing/2014/main" id="{264C6EF5-A7B2-48CA-A56C-488DC0C58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Rectangle 12">
            <a:extLst>
              <a:ext uri="{FF2B5EF4-FFF2-40B4-BE49-F238E27FC236}">
                <a16:creationId xmlns:a16="http://schemas.microsoft.com/office/drawing/2014/main" id="{06F96F34-4CBE-45B5-8DC4-535EE02C93F9}"/>
              </a:ext>
            </a:extLst>
          </p:cNvPr>
          <p:cNvSpPr>
            <a:spLocks noChangeArrowheads="1"/>
          </p:cNvSpPr>
          <p:nvPr/>
        </p:nvSpPr>
        <p:spPr bwMode="auto">
          <a:xfrm>
            <a:off x="228600" y="1143000"/>
            <a:ext cx="86868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sz="2400" b="1" dirty="0"/>
              <a:t>    Insertion Sort</a:t>
            </a:r>
            <a:endParaRPr lang="en-US" altLang="en-US" sz="2200" b="1" dirty="0">
              <a:latin typeface="Calibri" panose="020F0502020204030204" pitchFamily="34" charset="0"/>
            </a:endParaRPr>
          </a:p>
          <a:p>
            <a:pPr marL="342900" indent="-342900" algn="just" eaLnBrk="1" hangingPunct="1">
              <a:buFont typeface="Arial" panose="020B0604020202020204" pitchFamily="34" charset="0"/>
              <a:buChar char="•"/>
            </a:pPr>
            <a:endParaRPr lang="en-US" altLang="en-US" sz="2200" dirty="0">
              <a:latin typeface="Calibri" panose="020F0502020204030204" pitchFamily="34" charset="0"/>
            </a:endParaRPr>
          </a:p>
          <a:p>
            <a:pPr marL="342900" indent="-342900" algn="just" eaLnBrk="1" hangingPunct="1">
              <a:buFont typeface="Arial" panose="020B0604020202020204" pitchFamily="34" charset="0"/>
              <a:buChar char="•"/>
            </a:pPr>
            <a:r>
              <a:rPr lang="en-US" altLang="en-US" sz="2200" dirty="0">
                <a:latin typeface="Calibri" panose="020F0502020204030204" pitchFamily="34" charset="0"/>
              </a:rPr>
              <a:t>It inserts each element of the array into its proper position, leaving progressively larger stretches of the array sorted. </a:t>
            </a:r>
          </a:p>
          <a:p>
            <a:pPr algn="just" eaLnBrk="1" hangingPunct="1"/>
            <a:endParaRPr lang="en-US" altLang="en-US" sz="2200" dirty="0">
              <a:latin typeface="Calibri" panose="020F0502020204030204" pitchFamily="34" charset="0"/>
            </a:endParaRPr>
          </a:p>
          <a:p>
            <a:pPr marL="342900" indent="-342900" algn="just" eaLnBrk="1" hangingPunct="1">
              <a:buFont typeface="Arial" panose="020B0604020202020204" pitchFamily="34" charset="0"/>
              <a:buChar char="•"/>
            </a:pPr>
            <a:r>
              <a:rPr lang="en-US" altLang="en-US" sz="2200" dirty="0">
                <a:latin typeface="Calibri" panose="020F0502020204030204" pitchFamily="34" charset="0"/>
              </a:rPr>
              <a:t>This sorting iterates down an array, and the part of the array already covered is in order; then, the current element of the array is inserted into the proper position at the head of the array, and the rest of the elements are moved down, using the space just vacated by the element inserted as the final space.</a:t>
            </a:r>
            <a:endParaRPr lang="en-US" altLang="en-US" sz="2200" i="1" dirty="0">
              <a:latin typeface="Calibri" panose="020F0502020204030204" pitchFamily="34" charset="0"/>
            </a:endParaRPr>
          </a:p>
          <a:p>
            <a:pPr algn="just" eaLnBrk="1" hangingPunct="1"/>
            <a:endParaRPr lang="en-US" altLang="en-US" sz="2200" i="1" dirty="0">
              <a:latin typeface="Calibri" panose="020F0502020204030204" pitchFamily="34" charset="0"/>
            </a:endParaRPr>
          </a:p>
        </p:txBody>
      </p:sp>
      <p:pic>
        <p:nvPicPr>
          <p:cNvPr id="2" name="Picture 1" descr="A logo for a company&#10;&#10;Description automatically generated">
            <a:extLst>
              <a:ext uri="{FF2B5EF4-FFF2-40B4-BE49-F238E27FC236}">
                <a16:creationId xmlns:a16="http://schemas.microsoft.com/office/drawing/2014/main" id="{F9F26E6C-07FD-EEBE-EE1E-F5D1C39F6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635D268-1F0D-4C9D-BD57-282FA55BB453}"/>
              </a:ext>
            </a:extLst>
          </p:cNvPr>
          <p:cNvSpPr>
            <a:spLocks noGrp="1"/>
          </p:cNvSpPr>
          <p:nvPr>
            <p:ph type="dt" sz="quarter" idx="10"/>
          </p:nvPr>
        </p:nvSpPr>
        <p:spPr/>
        <p:txBody>
          <a:bodyPr/>
          <a:lstStyle/>
          <a:p>
            <a:pPr>
              <a:defRPr/>
            </a:pPr>
            <a:fld id="{41BED78C-027A-4A24-B720-665AE66CE437}" type="datetime5">
              <a:rPr lang="en-US" smtClean="0"/>
              <a:t>29-Jul-24</a:t>
            </a:fld>
            <a:endParaRPr lang="en-US"/>
          </a:p>
        </p:txBody>
      </p:sp>
      <p:sp>
        <p:nvSpPr>
          <p:cNvPr id="5" name="Footer Placeholder 4">
            <a:extLst>
              <a:ext uri="{FF2B5EF4-FFF2-40B4-BE49-F238E27FC236}">
                <a16:creationId xmlns:a16="http://schemas.microsoft.com/office/drawing/2014/main" id="{3B0A5E89-29A4-4995-B441-804557F74072}"/>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1F7A9635-078C-4979-B4EB-959AFBCD62B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EE86256-B821-4171-B474-58324674939A}" type="slidenum">
              <a:rPr lang="en-US" altLang="en-US">
                <a:solidFill>
                  <a:srgbClr val="898989"/>
                </a:solidFill>
                <a:latin typeface="Calibri" panose="020F0502020204030204" pitchFamily="34" charset="0"/>
              </a:rPr>
              <a:pPr eaLnBrk="1" hangingPunct="1"/>
              <a:t>57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741DA773-3C96-4D25-A785-117E4CF9523F}"/>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p:txBody>
      </p:sp>
      <p:pic>
        <p:nvPicPr>
          <p:cNvPr id="9222" name="Picture 2" descr="E:\NIET\Project\xLogo11.png.pagespeed.ic.pydHLuCQEZ.png">
            <a:extLst>
              <a:ext uri="{FF2B5EF4-FFF2-40B4-BE49-F238E27FC236}">
                <a16:creationId xmlns:a16="http://schemas.microsoft.com/office/drawing/2014/main" id="{338CF78C-C479-404D-8632-23A40DB03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Rectangle 8">
            <a:extLst>
              <a:ext uri="{FF2B5EF4-FFF2-40B4-BE49-F238E27FC236}">
                <a16:creationId xmlns:a16="http://schemas.microsoft.com/office/drawing/2014/main" id="{CE4AA39B-8A69-48A7-BA78-1E86D810F343}"/>
              </a:ext>
            </a:extLst>
          </p:cNvPr>
          <p:cNvSpPr>
            <a:spLocks noChangeArrowheads="1"/>
          </p:cNvSpPr>
          <p:nvPr/>
        </p:nvSpPr>
        <p:spPr bwMode="auto">
          <a:xfrm>
            <a:off x="533400" y="1031815"/>
            <a:ext cx="8077200"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dirty="0"/>
              <a:t>Insertion Sort Algorithm</a:t>
            </a:r>
            <a:endParaRPr lang="en-US" sz="2400" b="1" i="1" dirty="0"/>
          </a:p>
          <a:p>
            <a:pPr eaLnBrk="1" hangingPunct="1"/>
            <a:endParaRPr lang="en-US" altLang="en-US" sz="2200" b="1" dirty="0">
              <a:latin typeface="Calibri" panose="020F0502020204030204" pitchFamily="34" charset="0"/>
            </a:endParaRPr>
          </a:p>
          <a:p>
            <a:pPr eaLnBrk="1" hangingPunct="1"/>
            <a:r>
              <a:rPr lang="en-US" altLang="en-US" sz="2200" b="1" dirty="0">
                <a:latin typeface="Calibri" panose="020F0502020204030204" pitchFamily="34" charset="0"/>
              </a:rPr>
              <a:t>Algorithm: </a:t>
            </a:r>
            <a:r>
              <a:rPr lang="en-US" altLang="en-US" sz="2200" dirty="0">
                <a:latin typeface="Calibri" panose="020F0502020204030204" pitchFamily="34" charset="0"/>
              </a:rPr>
              <a:t>We use a procedure INSERTION_SORT. It takes as parameters an array A[1.. n] and the length n of the array. </a:t>
            </a:r>
          </a:p>
          <a:p>
            <a:pPr eaLnBrk="1" hangingPunct="1"/>
            <a:endParaRPr lang="en-US" altLang="en-US" sz="2200" dirty="0">
              <a:latin typeface="Calibri" panose="020F0502020204030204" pitchFamily="34" charset="0"/>
            </a:endParaRPr>
          </a:p>
          <a:p>
            <a:pPr eaLnBrk="1" hangingPunct="1"/>
            <a:r>
              <a:rPr lang="en-US" altLang="en-US" sz="2200" b="1" dirty="0">
                <a:latin typeface="Calibri" panose="020F0502020204030204" pitchFamily="34" charset="0"/>
              </a:rPr>
              <a:t>INSERTION_SORT (A)</a:t>
            </a:r>
          </a:p>
          <a:p>
            <a:pPr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1. FOR j ← 2 TO length[A]</a:t>
            </a:r>
          </a:p>
          <a:p>
            <a:pPr eaLnBrk="1" hangingPunct="1"/>
            <a:r>
              <a:rPr lang="en-US" altLang="en-US" sz="2200" dirty="0">
                <a:latin typeface="Calibri" panose="020F0502020204030204" pitchFamily="34" charset="0"/>
              </a:rPr>
              <a:t>2.   DO key ← A[j]</a:t>
            </a:r>
          </a:p>
          <a:p>
            <a:pPr eaLnBrk="1" hangingPunct="1"/>
            <a:r>
              <a:rPr lang="en-US" altLang="en-US" sz="2200" dirty="0">
                <a:latin typeface="Calibri" panose="020F0502020204030204" pitchFamily="34" charset="0"/>
              </a:rPr>
              <a:t>3. //{Put A[j] into the sorted sequence A[1 . . j − 1]}</a:t>
            </a:r>
          </a:p>
          <a:p>
            <a:pPr eaLnBrk="1" hangingPunct="1"/>
            <a:r>
              <a:rPr lang="en-US" altLang="en-US" sz="2200" dirty="0">
                <a:latin typeface="Calibri" panose="020F0502020204030204" pitchFamily="34" charset="0"/>
              </a:rPr>
              <a:t>4.    </a:t>
            </a:r>
            <a:r>
              <a:rPr lang="en-US" altLang="en-US" sz="2200" dirty="0" err="1">
                <a:latin typeface="Calibri" panose="020F0502020204030204" pitchFamily="34" charset="0"/>
              </a:rPr>
              <a:t>i</a:t>
            </a:r>
            <a:r>
              <a:rPr lang="en-US" altLang="en-US" sz="2200" dirty="0">
                <a:latin typeface="Calibri" panose="020F0502020204030204" pitchFamily="34" charset="0"/>
              </a:rPr>
              <a:t> ← j − 1</a:t>
            </a:r>
          </a:p>
          <a:p>
            <a:pPr eaLnBrk="1" hangingPunct="1"/>
            <a:r>
              <a:rPr lang="en-US" altLang="en-US" sz="2200" dirty="0">
                <a:latin typeface="Calibri" panose="020F0502020204030204" pitchFamily="34" charset="0"/>
              </a:rPr>
              <a:t>5. WHILE </a:t>
            </a:r>
            <a:r>
              <a:rPr lang="en-US" altLang="en-US" sz="2200" dirty="0" err="1">
                <a:latin typeface="Calibri" panose="020F0502020204030204" pitchFamily="34" charset="0"/>
              </a:rPr>
              <a:t>i</a:t>
            </a:r>
            <a:r>
              <a:rPr lang="en-US" altLang="en-US" sz="2200" dirty="0">
                <a:latin typeface="Calibri" panose="020F0502020204030204" pitchFamily="34" charset="0"/>
              </a:rPr>
              <a:t> &gt; 0 and A[</a:t>
            </a:r>
            <a:r>
              <a:rPr lang="en-US" altLang="en-US" sz="2200" dirty="0" err="1">
                <a:latin typeface="Calibri" panose="020F0502020204030204" pitchFamily="34" charset="0"/>
              </a:rPr>
              <a:t>i</a:t>
            </a:r>
            <a:r>
              <a:rPr lang="en-US" altLang="en-US" sz="2200" dirty="0">
                <a:latin typeface="Calibri" panose="020F0502020204030204" pitchFamily="34" charset="0"/>
              </a:rPr>
              <a:t>] &gt; key</a:t>
            </a:r>
          </a:p>
          <a:p>
            <a:pPr eaLnBrk="1" hangingPunct="1"/>
            <a:r>
              <a:rPr lang="pt-BR" altLang="en-US" sz="2200" dirty="0">
                <a:latin typeface="Calibri" panose="020F0502020204030204" pitchFamily="34" charset="0"/>
              </a:rPr>
              <a:t>6.    DO A[i +1] ← A[i]</a:t>
            </a:r>
          </a:p>
          <a:p>
            <a:pPr eaLnBrk="1" hangingPunct="1"/>
            <a:r>
              <a:rPr lang="en-US" altLang="en-US" sz="2200" dirty="0">
                <a:latin typeface="Calibri" panose="020F0502020204030204" pitchFamily="34" charset="0"/>
              </a:rPr>
              <a:t>7.        </a:t>
            </a:r>
            <a:r>
              <a:rPr lang="en-US" altLang="en-US" sz="2200" dirty="0" err="1">
                <a:latin typeface="Calibri" panose="020F0502020204030204" pitchFamily="34" charset="0"/>
              </a:rPr>
              <a:t>i</a:t>
            </a:r>
            <a:r>
              <a:rPr lang="en-US" altLang="en-US" sz="2200" dirty="0">
                <a:latin typeface="Calibri" panose="020F0502020204030204" pitchFamily="34" charset="0"/>
              </a:rPr>
              <a:t> ← </a:t>
            </a:r>
            <a:r>
              <a:rPr lang="en-US" altLang="en-US" sz="2200" dirty="0" err="1">
                <a:latin typeface="Calibri" panose="020F0502020204030204" pitchFamily="34" charset="0"/>
              </a:rPr>
              <a:t>i</a:t>
            </a:r>
            <a:r>
              <a:rPr lang="en-US" altLang="en-US" sz="2200" dirty="0">
                <a:latin typeface="Calibri" panose="020F0502020204030204" pitchFamily="34" charset="0"/>
              </a:rPr>
              <a:t> − 1</a:t>
            </a:r>
          </a:p>
          <a:p>
            <a:pPr eaLnBrk="1" hangingPunct="1"/>
            <a:r>
              <a:rPr lang="en-US" altLang="en-US" sz="2200" dirty="0">
                <a:latin typeface="Calibri" panose="020F0502020204030204" pitchFamily="34" charset="0"/>
              </a:rPr>
              <a:t>8. A[</a:t>
            </a:r>
            <a:r>
              <a:rPr lang="en-US" altLang="en-US" sz="2200" dirty="0" err="1">
                <a:latin typeface="Calibri" panose="020F0502020204030204" pitchFamily="34" charset="0"/>
              </a:rPr>
              <a:t>i</a:t>
            </a:r>
            <a:r>
              <a:rPr lang="en-US" altLang="en-US" sz="2200" dirty="0">
                <a:latin typeface="Calibri" panose="020F0502020204030204" pitchFamily="34" charset="0"/>
              </a:rPr>
              <a:t> + 1] ← key</a:t>
            </a:r>
          </a:p>
        </p:txBody>
      </p:sp>
      <p:pic>
        <p:nvPicPr>
          <p:cNvPr id="2" name="Picture 1" descr="A logo for a company&#10;&#10;Description automatically generated">
            <a:extLst>
              <a:ext uri="{FF2B5EF4-FFF2-40B4-BE49-F238E27FC236}">
                <a16:creationId xmlns:a16="http://schemas.microsoft.com/office/drawing/2014/main" id="{FDF03DA6-9D4A-BFC9-0B0E-7573275E5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23">
                                            <p:txEl>
                                              <p:pRg st="4" end="4"/>
                                            </p:txEl>
                                          </p:spTgt>
                                        </p:tgtEl>
                                        <p:attrNameLst>
                                          <p:attrName>style.visibility</p:attrName>
                                        </p:attrNameLst>
                                      </p:cBhvr>
                                      <p:to>
                                        <p:strVal val="visible"/>
                                      </p:to>
                                    </p:set>
                                    <p:animEffect transition="in" filter="fade">
                                      <p:cBhvr>
                                        <p:cTn id="7" dur="1000"/>
                                        <p:tgtEl>
                                          <p:spTgt spid="9223">
                                            <p:txEl>
                                              <p:pRg st="4" end="4"/>
                                            </p:txEl>
                                          </p:spTgt>
                                        </p:tgtEl>
                                      </p:cBhvr>
                                    </p:animEffect>
                                    <p:anim calcmode="lin" valueType="num">
                                      <p:cBhvr>
                                        <p:cTn id="8" dur="1000" fill="hold"/>
                                        <p:tgtEl>
                                          <p:spTgt spid="922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922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223">
                                            <p:txEl>
                                              <p:pRg st="6" end="6"/>
                                            </p:txEl>
                                          </p:spTgt>
                                        </p:tgtEl>
                                        <p:attrNameLst>
                                          <p:attrName>style.visibility</p:attrName>
                                        </p:attrNameLst>
                                      </p:cBhvr>
                                      <p:to>
                                        <p:strVal val="visible"/>
                                      </p:to>
                                    </p:set>
                                    <p:animEffect transition="in" filter="fade">
                                      <p:cBhvr>
                                        <p:cTn id="12" dur="1000"/>
                                        <p:tgtEl>
                                          <p:spTgt spid="9223">
                                            <p:txEl>
                                              <p:pRg st="6" end="6"/>
                                            </p:txEl>
                                          </p:spTgt>
                                        </p:tgtEl>
                                      </p:cBhvr>
                                    </p:animEffect>
                                    <p:anim calcmode="lin" valueType="num">
                                      <p:cBhvr>
                                        <p:cTn id="13" dur="1000" fill="hold"/>
                                        <p:tgtEl>
                                          <p:spTgt spid="9223">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9223">
                                            <p:txEl>
                                              <p:pRg st="6" end="6"/>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223">
                                            <p:txEl>
                                              <p:pRg st="7" end="7"/>
                                            </p:txEl>
                                          </p:spTgt>
                                        </p:tgtEl>
                                        <p:attrNameLst>
                                          <p:attrName>style.visibility</p:attrName>
                                        </p:attrNameLst>
                                      </p:cBhvr>
                                      <p:to>
                                        <p:strVal val="visible"/>
                                      </p:to>
                                    </p:set>
                                    <p:animEffect transition="in" filter="fade">
                                      <p:cBhvr>
                                        <p:cTn id="17" dur="1000"/>
                                        <p:tgtEl>
                                          <p:spTgt spid="9223">
                                            <p:txEl>
                                              <p:pRg st="7" end="7"/>
                                            </p:txEl>
                                          </p:spTgt>
                                        </p:tgtEl>
                                      </p:cBhvr>
                                    </p:animEffect>
                                    <p:anim calcmode="lin" valueType="num">
                                      <p:cBhvr>
                                        <p:cTn id="18" dur="1000" fill="hold"/>
                                        <p:tgtEl>
                                          <p:spTgt spid="9223">
                                            <p:txEl>
                                              <p:pRg st="7" end="7"/>
                                            </p:txEl>
                                          </p:spTgt>
                                        </p:tgtEl>
                                        <p:attrNameLst>
                                          <p:attrName>ppt_x</p:attrName>
                                        </p:attrNameLst>
                                      </p:cBhvr>
                                      <p:tavLst>
                                        <p:tav tm="0">
                                          <p:val>
                                            <p:strVal val="#ppt_x"/>
                                          </p:val>
                                        </p:tav>
                                        <p:tav tm="100000">
                                          <p:val>
                                            <p:strVal val="#ppt_x"/>
                                          </p:val>
                                        </p:tav>
                                      </p:tavLst>
                                    </p:anim>
                                    <p:anim calcmode="lin" valueType="num">
                                      <p:cBhvr>
                                        <p:cTn id="19" dur="1000" fill="hold"/>
                                        <p:tgtEl>
                                          <p:spTgt spid="9223">
                                            <p:txEl>
                                              <p:pRg st="7" end="7"/>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223">
                                            <p:txEl>
                                              <p:pRg st="8" end="8"/>
                                            </p:txEl>
                                          </p:spTgt>
                                        </p:tgtEl>
                                        <p:attrNameLst>
                                          <p:attrName>style.visibility</p:attrName>
                                        </p:attrNameLst>
                                      </p:cBhvr>
                                      <p:to>
                                        <p:strVal val="visible"/>
                                      </p:to>
                                    </p:set>
                                    <p:animEffect transition="in" filter="fade">
                                      <p:cBhvr>
                                        <p:cTn id="22" dur="1000"/>
                                        <p:tgtEl>
                                          <p:spTgt spid="9223">
                                            <p:txEl>
                                              <p:pRg st="8" end="8"/>
                                            </p:txEl>
                                          </p:spTgt>
                                        </p:tgtEl>
                                      </p:cBhvr>
                                    </p:animEffect>
                                    <p:anim calcmode="lin" valueType="num">
                                      <p:cBhvr>
                                        <p:cTn id="23" dur="1000" fill="hold"/>
                                        <p:tgtEl>
                                          <p:spTgt spid="9223">
                                            <p:txEl>
                                              <p:pRg st="8" end="8"/>
                                            </p:txEl>
                                          </p:spTgt>
                                        </p:tgtEl>
                                        <p:attrNameLst>
                                          <p:attrName>ppt_x</p:attrName>
                                        </p:attrNameLst>
                                      </p:cBhvr>
                                      <p:tavLst>
                                        <p:tav tm="0">
                                          <p:val>
                                            <p:strVal val="#ppt_x"/>
                                          </p:val>
                                        </p:tav>
                                        <p:tav tm="100000">
                                          <p:val>
                                            <p:strVal val="#ppt_x"/>
                                          </p:val>
                                        </p:tav>
                                      </p:tavLst>
                                    </p:anim>
                                    <p:anim calcmode="lin" valueType="num">
                                      <p:cBhvr>
                                        <p:cTn id="24" dur="1000" fill="hold"/>
                                        <p:tgtEl>
                                          <p:spTgt spid="9223">
                                            <p:txEl>
                                              <p:pRg st="8" end="8"/>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223">
                                            <p:txEl>
                                              <p:pRg st="9" end="9"/>
                                            </p:txEl>
                                          </p:spTgt>
                                        </p:tgtEl>
                                        <p:attrNameLst>
                                          <p:attrName>style.visibility</p:attrName>
                                        </p:attrNameLst>
                                      </p:cBhvr>
                                      <p:to>
                                        <p:strVal val="visible"/>
                                      </p:to>
                                    </p:set>
                                    <p:animEffect transition="in" filter="fade">
                                      <p:cBhvr>
                                        <p:cTn id="27" dur="1000"/>
                                        <p:tgtEl>
                                          <p:spTgt spid="9223">
                                            <p:txEl>
                                              <p:pRg st="9" end="9"/>
                                            </p:txEl>
                                          </p:spTgt>
                                        </p:tgtEl>
                                      </p:cBhvr>
                                    </p:animEffect>
                                    <p:anim calcmode="lin" valueType="num">
                                      <p:cBhvr>
                                        <p:cTn id="28" dur="1000" fill="hold"/>
                                        <p:tgtEl>
                                          <p:spTgt spid="9223">
                                            <p:txEl>
                                              <p:pRg st="9" end="9"/>
                                            </p:txEl>
                                          </p:spTgt>
                                        </p:tgtEl>
                                        <p:attrNameLst>
                                          <p:attrName>ppt_x</p:attrName>
                                        </p:attrNameLst>
                                      </p:cBhvr>
                                      <p:tavLst>
                                        <p:tav tm="0">
                                          <p:val>
                                            <p:strVal val="#ppt_x"/>
                                          </p:val>
                                        </p:tav>
                                        <p:tav tm="100000">
                                          <p:val>
                                            <p:strVal val="#ppt_x"/>
                                          </p:val>
                                        </p:tav>
                                      </p:tavLst>
                                    </p:anim>
                                    <p:anim calcmode="lin" valueType="num">
                                      <p:cBhvr>
                                        <p:cTn id="29" dur="1000" fill="hold"/>
                                        <p:tgtEl>
                                          <p:spTgt spid="9223">
                                            <p:txEl>
                                              <p:pRg st="9" end="9"/>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223">
                                            <p:txEl>
                                              <p:pRg st="10" end="10"/>
                                            </p:txEl>
                                          </p:spTgt>
                                        </p:tgtEl>
                                        <p:attrNameLst>
                                          <p:attrName>style.visibility</p:attrName>
                                        </p:attrNameLst>
                                      </p:cBhvr>
                                      <p:to>
                                        <p:strVal val="visible"/>
                                      </p:to>
                                    </p:set>
                                    <p:animEffect transition="in" filter="fade">
                                      <p:cBhvr>
                                        <p:cTn id="32" dur="1000"/>
                                        <p:tgtEl>
                                          <p:spTgt spid="9223">
                                            <p:txEl>
                                              <p:pRg st="10" end="10"/>
                                            </p:txEl>
                                          </p:spTgt>
                                        </p:tgtEl>
                                      </p:cBhvr>
                                    </p:animEffect>
                                    <p:anim calcmode="lin" valueType="num">
                                      <p:cBhvr>
                                        <p:cTn id="33" dur="1000" fill="hold"/>
                                        <p:tgtEl>
                                          <p:spTgt spid="9223">
                                            <p:txEl>
                                              <p:pRg st="10" end="10"/>
                                            </p:txEl>
                                          </p:spTgt>
                                        </p:tgtEl>
                                        <p:attrNameLst>
                                          <p:attrName>ppt_x</p:attrName>
                                        </p:attrNameLst>
                                      </p:cBhvr>
                                      <p:tavLst>
                                        <p:tav tm="0">
                                          <p:val>
                                            <p:strVal val="#ppt_x"/>
                                          </p:val>
                                        </p:tav>
                                        <p:tav tm="100000">
                                          <p:val>
                                            <p:strVal val="#ppt_x"/>
                                          </p:val>
                                        </p:tav>
                                      </p:tavLst>
                                    </p:anim>
                                    <p:anim calcmode="lin" valueType="num">
                                      <p:cBhvr>
                                        <p:cTn id="34" dur="1000" fill="hold"/>
                                        <p:tgtEl>
                                          <p:spTgt spid="9223">
                                            <p:txEl>
                                              <p:pRg st="10" end="10"/>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223">
                                            <p:txEl>
                                              <p:pRg st="11" end="11"/>
                                            </p:txEl>
                                          </p:spTgt>
                                        </p:tgtEl>
                                        <p:attrNameLst>
                                          <p:attrName>style.visibility</p:attrName>
                                        </p:attrNameLst>
                                      </p:cBhvr>
                                      <p:to>
                                        <p:strVal val="visible"/>
                                      </p:to>
                                    </p:set>
                                    <p:animEffect transition="in" filter="fade">
                                      <p:cBhvr>
                                        <p:cTn id="37" dur="1000"/>
                                        <p:tgtEl>
                                          <p:spTgt spid="9223">
                                            <p:txEl>
                                              <p:pRg st="11" end="11"/>
                                            </p:txEl>
                                          </p:spTgt>
                                        </p:tgtEl>
                                      </p:cBhvr>
                                    </p:animEffect>
                                    <p:anim calcmode="lin" valueType="num">
                                      <p:cBhvr>
                                        <p:cTn id="38" dur="1000" fill="hold"/>
                                        <p:tgtEl>
                                          <p:spTgt spid="9223">
                                            <p:txEl>
                                              <p:pRg st="11" end="11"/>
                                            </p:txEl>
                                          </p:spTgt>
                                        </p:tgtEl>
                                        <p:attrNameLst>
                                          <p:attrName>ppt_x</p:attrName>
                                        </p:attrNameLst>
                                      </p:cBhvr>
                                      <p:tavLst>
                                        <p:tav tm="0">
                                          <p:val>
                                            <p:strVal val="#ppt_x"/>
                                          </p:val>
                                        </p:tav>
                                        <p:tav tm="100000">
                                          <p:val>
                                            <p:strVal val="#ppt_x"/>
                                          </p:val>
                                        </p:tav>
                                      </p:tavLst>
                                    </p:anim>
                                    <p:anim calcmode="lin" valueType="num">
                                      <p:cBhvr>
                                        <p:cTn id="39" dur="1000" fill="hold"/>
                                        <p:tgtEl>
                                          <p:spTgt spid="9223">
                                            <p:txEl>
                                              <p:pRg st="11" end="11"/>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9223">
                                            <p:txEl>
                                              <p:pRg st="12" end="12"/>
                                            </p:txEl>
                                          </p:spTgt>
                                        </p:tgtEl>
                                        <p:attrNameLst>
                                          <p:attrName>style.visibility</p:attrName>
                                        </p:attrNameLst>
                                      </p:cBhvr>
                                      <p:to>
                                        <p:strVal val="visible"/>
                                      </p:to>
                                    </p:set>
                                    <p:animEffect transition="in" filter="fade">
                                      <p:cBhvr>
                                        <p:cTn id="42" dur="1000"/>
                                        <p:tgtEl>
                                          <p:spTgt spid="9223">
                                            <p:txEl>
                                              <p:pRg st="12" end="12"/>
                                            </p:txEl>
                                          </p:spTgt>
                                        </p:tgtEl>
                                      </p:cBhvr>
                                    </p:animEffect>
                                    <p:anim calcmode="lin" valueType="num">
                                      <p:cBhvr>
                                        <p:cTn id="43" dur="1000" fill="hold"/>
                                        <p:tgtEl>
                                          <p:spTgt spid="9223">
                                            <p:txEl>
                                              <p:pRg st="12" end="12"/>
                                            </p:txEl>
                                          </p:spTgt>
                                        </p:tgtEl>
                                        <p:attrNameLst>
                                          <p:attrName>ppt_x</p:attrName>
                                        </p:attrNameLst>
                                      </p:cBhvr>
                                      <p:tavLst>
                                        <p:tav tm="0">
                                          <p:val>
                                            <p:strVal val="#ppt_x"/>
                                          </p:val>
                                        </p:tav>
                                        <p:tav tm="100000">
                                          <p:val>
                                            <p:strVal val="#ppt_x"/>
                                          </p:val>
                                        </p:tav>
                                      </p:tavLst>
                                    </p:anim>
                                    <p:anim calcmode="lin" valueType="num">
                                      <p:cBhvr>
                                        <p:cTn id="44" dur="1000" fill="hold"/>
                                        <p:tgtEl>
                                          <p:spTgt spid="9223">
                                            <p:txEl>
                                              <p:pRg st="12" end="12"/>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9223">
                                            <p:txEl>
                                              <p:pRg st="13" end="13"/>
                                            </p:txEl>
                                          </p:spTgt>
                                        </p:tgtEl>
                                        <p:attrNameLst>
                                          <p:attrName>style.visibility</p:attrName>
                                        </p:attrNameLst>
                                      </p:cBhvr>
                                      <p:to>
                                        <p:strVal val="visible"/>
                                      </p:to>
                                    </p:set>
                                    <p:animEffect transition="in" filter="fade">
                                      <p:cBhvr>
                                        <p:cTn id="47" dur="1000"/>
                                        <p:tgtEl>
                                          <p:spTgt spid="9223">
                                            <p:txEl>
                                              <p:pRg st="13" end="13"/>
                                            </p:txEl>
                                          </p:spTgt>
                                        </p:tgtEl>
                                      </p:cBhvr>
                                    </p:animEffect>
                                    <p:anim calcmode="lin" valueType="num">
                                      <p:cBhvr>
                                        <p:cTn id="48" dur="1000" fill="hold"/>
                                        <p:tgtEl>
                                          <p:spTgt spid="9223">
                                            <p:txEl>
                                              <p:pRg st="13" end="13"/>
                                            </p:txEl>
                                          </p:spTgt>
                                        </p:tgtEl>
                                        <p:attrNameLst>
                                          <p:attrName>ppt_x</p:attrName>
                                        </p:attrNameLst>
                                      </p:cBhvr>
                                      <p:tavLst>
                                        <p:tav tm="0">
                                          <p:val>
                                            <p:strVal val="#ppt_x"/>
                                          </p:val>
                                        </p:tav>
                                        <p:tav tm="100000">
                                          <p:val>
                                            <p:strVal val="#ppt_x"/>
                                          </p:val>
                                        </p:tav>
                                      </p:tavLst>
                                    </p:anim>
                                    <p:anim calcmode="lin" valueType="num">
                                      <p:cBhvr>
                                        <p:cTn id="49" dur="1000" fill="hold"/>
                                        <p:tgtEl>
                                          <p:spTgt spid="922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635D268-1F0D-4C9D-BD57-282FA55BB453}"/>
              </a:ext>
            </a:extLst>
          </p:cNvPr>
          <p:cNvSpPr>
            <a:spLocks noGrp="1"/>
          </p:cNvSpPr>
          <p:nvPr>
            <p:ph type="dt" sz="quarter" idx="10"/>
          </p:nvPr>
        </p:nvSpPr>
        <p:spPr/>
        <p:txBody>
          <a:bodyPr/>
          <a:lstStyle/>
          <a:p>
            <a:pPr>
              <a:defRPr/>
            </a:pPr>
            <a:fld id="{6480CD20-F104-4C07-9B29-A1758E257EEB}" type="datetime5">
              <a:rPr lang="en-US" smtClean="0"/>
              <a:t>29-Jul-24</a:t>
            </a:fld>
            <a:endParaRPr lang="en-US"/>
          </a:p>
        </p:txBody>
      </p:sp>
      <p:sp>
        <p:nvSpPr>
          <p:cNvPr id="5" name="Footer Placeholder 4">
            <a:extLst>
              <a:ext uri="{FF2B5EF4-FFF2-40B4-BE49-F238E27FC236}">
                <a16:creationId xmlns:a16="http://schemas.microsoft.com/office/drawing/2014/main" id="{3B0A5E89-29A4-4995-B441-804557F74072}"/>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1F7A9635-078C-4979-B4EB-959AFBCD62B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EE86256-B821-4171-B474-58324674939A}" type="slidenum">
              <a:rPr lang="en-US" altLang="en-US">
                <a:solidFill>
                  <a:srgbClr val="898989"/>
                </a:solidFill>
                <a:latin typeface="Calibri" panose="020F0502020204030204" pitchFamily="34" charset="0"/>
              </a:rPr>
              <a:pPr eaLnBrk="1" hangingPunct="1"/>
              <a:t>58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741DA773-3C96-4D25-A785-117E4CF9523F}"/>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p:txBody>
      </p:sp>
      <p:pic>
        <p:nvPicPr>
          <p:cNvPr id="9222" name="Picture 2" descr="E:\NIET\Project\xLogo11.png.pagespeed.ic.pydHLuCQEZ.png">
            <a:extLst>
              <a:ext uri="{FF2B5EF4-FFF2-40B4-BE49-F238E27FC236}">
                <a16:creationId xmlns:a16="http://schemas.microsoft.com/office/drawing/2014/main" id="{338CF78C-C479-404D-8632-23A40DB03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Insertion Sort - GeeksforGeeks">
            <a:extLst>
              <a:ext uri="{FF2B5EF4-FFF2-40B4-BE49-F238E27FC236}">
                <a16:creationId xmlns:a16="http://schemas.microsoft.com/office/drawing/2014/main" id="{A0F2BD15-21C6-4417-BD53-C44B3F27ED7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35075"/>
            <a:ext cx="5029199" cy="4572000"/>
          </a:xfrm>
          <a:prstGeom prst="rect">
            <a:avLst/>
          </a:prstGeom>
          <a:noFill/>
          <a:ln>
            <a:noFill/>
          </a:ln>
        </p:spPr>
      </p:pic>
      <p:pic>
        <p:nvPicPr>
          <p:cNvPr id="2" name="Picture 1" descr="A logo for a company&#10;&#10;Description automatically generated">
            <a:extLst>
              <a:ext uri="{FF2B5EF4-FFF2-40B4-BE49-F238E27FC236}">
                <a16:creationId xmlns:a16="http://schemas.microsoft.com/office/drawing/2014/main" id="{3F7F00C5-6D9B-77F9-31AE-D643784A0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219799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346CB5-3C87-432A-ABE6-D93910FB7B50}"/>
              </a:ext>
            </a:extLst>
          </p:cNvPr>
          <p:cNvSpPr>
            <a:spLocks noGrp="1"/>
          </p:cNvSpPr>
          <p:nvPr>
            <p:ph type="dt" sz="quarter" idx="10"/>
          </p:nvPr>
        </p:nvSpPr>
        <p:spPr/>
        <p:txBody>
          <a:bodyPr/>
          <a:lstStyle/>
          <a:p>
            <a:pPr>
              <a:defRPr/>
            </a:pPr>
            <a:fld id="{2B8B2BFF-0E2C-4DDA-8429-40E3BF149134}" type="datetime5">
              <a:rPr lang="en-US" smtClean="0"/>
              <a:t>29-Jul-24</a:t>
            </a:fld>
            <a:endParaRPr lang="en-US"/>
          </a:p>
        </p:txBody>
      </p:sp>
      <p:sp>
        <p:nvSpPr>
          <p:cNvPr id="5" name="Footer Placeholder 4">
            <a:extLst>
              <a:ext uri="{FF2B5EF4-FFF2-40B4-BE49-F238E27FC236}">
                <a16:creationId xmlns:a16="http://schemas.microsoft.com/office/drawing/2014/main" id="{B130F18B-1F86-4092-8D8C-8F1F0D12A863}"/>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B449C95B-B46B-4D8C-B788-FC7A50A1237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AABF35C-AE63-4370-B25F-91CE922F0162}" type="slidenum">
              <a:rPr lang="en-US" altLang="en-US">
                <a:solidFill>
                  <a:srgbClr val="898989"/>
                </a:solidFill>
                <a:latin typeface="Calibri" panose="020F0502020204030204" pitchFamily="34" charset="0"/>
              </a:rPr>
              <a:pPr eaLnBrk="1" hangingPunct="1"/>
              <a:t>59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9A5A0A50-E106-4597-9904-34779DABC2B9}"/>
              </a:ext>
            </a:extLst>
          </p:cNvPr>
          <p:cNvSpPr txBox="1">
            <a:spLocks/>
          </p:cNvSpPr>
          <p:nvPr/>
        </p:nvSpPr>
        <p:spPr>
          <a:xfrm>
            <a:off x="1360714" y="32657"/>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p:txBody>
      </p:sp>
      <p:pic>
        <p:nvPicPr>
          <p:cNvPr id="10246" name="Picture 2" descr="E:\NIET\Project\xLogo11.png.pagespeed.ic.pydHLuCQEZ.png">
            <a:extLst>
              <a:ext uri="{FF2B5EF4-FFF2-40B4-BE49-F238E27FC236}">
                <a16:creationId xmlns:a16="http://schemas.microsoft.com/office/drawing/2014/main" id="{182181BF-6BAF-40D1-8808-6C2607C73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 name="Rectangle 9">
            <a:extLst>
              <a:ext uri="{FF2B5EF4-FFF2-40B4-BE49-F238E27FC236}">
                <a16:creationId xmlns:a16="http://schemas.microsoft.com/office/drawing/2014/main" id="{3A338469-9382-4C99-9676-19C9CEBBEE00}"/>
              </a:ext>
            </a:extLst>
          </p:cNvPr>
          <p:cNvSpPr>
            <a:spLocks noChangeArrowheads="1"/>
          </p:cNvSpPr>
          <p:nvPr/>
        </p:nvSpPr>
        <p:spPr bwMode="auto">
          <a:xfrm>
            <a:off x="533400" y="817563"/>
            <a:ext cx="807720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600" b="1" dirty="0">
                <a:latin typeface="Calibri" panose="020F0502020204030204" pitchFamily="34" charset="0"/>
              </a:rPr>
              <a:t>Insertion Sort</a:t>
            </a:r>
          </a:p>
          <a:p>
            <a:pPr algn="just" eaLnBrk="1" hangingPunct="1"/>
            <a:endParaRPr lang="en-US" altLang="en-US" sz="2600" b="1" dirty="0">
              <a:latin typeface="Calibri" panose="020F0502020204030204" pitchFamily="34" charset="0"/>
            </a:endParaRPr>
          </a:p>
          <a:p>
            <a:pPr algn="just" eaLnBrk="1" hangingPunct="1"/>
            <a:r>
              <a:rPr lang="en-US" altLang="en-US" sz="2400" b="1" dirty="0">
                <a:latin typeface="Calibri" panose="020F0502020204030204" pitchFamily="34" charset="0"/>
              </a:rPr>
              <a:t>Three Cases:</a:t>
            </a:r>
          </a:p>
          <a:p>
            <a:pPr algn="just" eaLnBrk="1" hangingPunct="1"/>
            <a:r>
              <a:rPr lang="en-US" altLang="en-US" sz="2200" b="1" dirty="0">
                <a:latin typeface="Calibri" panose="020F0502020204030204" pitchFamily="34" charset="0"/>
              </a:rPr>
              <a:t>Best-Case  </a:t>
            </a:r>
            <a:r>
              <a:rPr lang="en-US" altLang="en-US" sz="2200" dirty="0">
                <a:latin typeface="Calibri" panose="020F0502020204030204" pitchFamily="34" charset="0"/>
              </a:rPr>
              <a:t>The best case occurs if the array is already sorted. the while-loop in line 5 executed only once for each </a:t>
            </a:r>
            <a:r>
              <a:rPr lang="en-US" altLang="en-US" sz="2200" i="1" dirty="0">
                <a:latin typeface="Calibri" panose="020F0502020204030204" pitchFamily="34" charset="0"/>
              </a:rPr>
              <a:t>j. This happens if given array A is already  </a:t>
            </a:r>
            <a:r>
              <a:rPr lang="en-US" altLang="en-US" sz="2200" dirty="0">
                <a:latin typeface="Calibri" panose="020F0502020204030204" pitchFamily="34" charset="0"/>
              </a:rPr>
              <a:t>sorted. T(</a:t>
            </a:r>
            <a:r>
              <a:rPr lang="en-US" altLang="en-US" sz="2200" i="1" dirty="0">
                <a:latin typeface="Calibri" panose="020F0502020204030204" pitchFamily="34" charset="0"/>
              </a:rPr>
              <a:t>n) = an + b = O(n)  </a:t>
            </a:r>
            <a:r>
              <a:rPr lang="en-US" altLang="en-US" sz="2200" dirty="0">
                <a:latin typeface="Calibri" panose="020F0502020204030204" pitchFamily="34" charset="0"/>
              </a:rPr>
              <a:t>It is a linear function of </a:t>
            </a:r>
            <a:r>
              <a:rPr lang="en-US" altLang="en-US" sz="2200" i="1" dirty="0">
                <a:latin typeface="Calibri" panose="020F0502020204030204" pitchFamily="34" charset="0"/>
              </a:rPr>
              <a:t>n.</a:t>
            </a:r>
          </a:p>
          <a:p>
            <a:pPr algn="just" eaLnBrk="1" hangingPunct="1"/>
            <a:endParaRPr lang="en-US" altLang="en-US" sz="2200" i="1" dirty="0">
              <a:latin typeface="Calibri" panose="020F0502020204030204" pitchFamily="34" charset="0"/>
            </a:endParaRPr>
          </a:p>
          <a:p>
            <a:pPr algn="just" eaLnBrk="1" hangingPunct="1"/>
            <a:r>
              <a:rPr lang="en-US" altLang="en-US" sz="2200" b="1" dirty="0">
                <a:latin typeface="Calibri" panose="020F0502020204030204" pitchFamily="34" charset="0"/>
              </a:rPr>
              <a:t>Worst case   </a:t>
            </a:r>
            <a:r>
              <a:rPr lang="en-US" altLang="en-US" sz="2200" dirty="0">
                <a:latin typeface="Calibri" panose="020F0502020204030204" pitchFamily="34" charset="0"/>
              </a:rPr>
              <a:t>The worst-case occurs if the array is sorted in reverse order i.e., in decreasing order. the worst-case occurs, when line 5 executed </a:t>
            </a:r>
            <a:r>
              <a:rPr lang="en-US" altLang="en-US" sz="2200" i="1" dirty="0">
                <a:latin typeface="Calibri" panose="020F0502020204030204" pitchFamily="34" charset="0"/>
              </a:rPr>
              <a:t>j times for each j. This can happens if array A starts </a:t>
            </a:r>
            <a:r>
              <a:rPr lang="en-US" altLang="en-US" sz="2200" dirty="0">
                <a:latin typeface="Calibri" panose="020F0502020204030204" pitchFamily="34" charset="0"/>
              </a:rPr>
              <a:t>out in reverse order           </a:t>
            </a:r>
            <a:r>
              <a:rPr lang="pt-BR" altLang="en-US" sz="2200" dirty="0">
                <a:latin typeface="Calibri" panose="020F0502020204030204" pitchFamily="34" charset="0"/>
              </a:rPr>
              <a:t>T(</a:t>
            </a:r>
            <a:r>
              <a:rPr lang="pt-BR" altLang="en-US" sz="2200" i="1" dirty="0">
                <a:latin typeface="Calibri" panose="020F0502020204030204" pitchFamily="34" charset="0"/>
              </a:rPr>
              <a:t>n) = an</a:t>
            </a:r>
            <a:r>
              <a:rPr lang="pt-BR" altLang="en-US" sz="2200" i="1" baseline="30000" dirty="0">
                <a:latin typeface="Calibri" panose="020F0502020204030204" pitchFamily="34" charset="0"/>
              </a:rPr>
              <a:t>2</a:t>
            </a:r>
            <a:r>
              <a:rPr lang="pt-BR" altLang="en-US" sz="2200" i="1" dirty="0">
                <a:latin typeface="Calibri" panose="020F0502020204030204" pitchFamily="34" charset="0"/>
              </a:rPr>
              <a:t> + bn + c = O(n</a:t>
            </a:r>
            <a:r>
              <a:rPr lang="pt-BR" altLang="en-US" sz="2200" i="1" baseline="30000" dirty="0">
                <a:latin typeface="Calibri" panose="020F0502020204030204" pitchFamily="34" charset="0"/>
              </a:rPr>
              <a:t>2</a:t>
            </a:r>
            <a:r>
              <a:rPr lang="pt-BR" altLang="en-US" sz="2200" i="1" dirty="0">
                <a:latin typeface="Calibri" panose="020F0502020204030204" pitchFamily="34" charset="0"/>
              </a:rPr>
              <a:t>)</a:t>
            </a:r>
          </a:p>
          <a:p>
            <a:pPr algn="just" eaLnBrk="1" hangingPunct="1"/>
            <a:endParaRPr lang="pt-BR" altLang="en-US" sz="2200" i="1" dirty="0">
              <a:latin typeface="Calibri" panose="020F0502020204030204" pitchFamily="34" charset="0"/>
            </a:endParaRPr>
          </a:p>
          <a:p>
            <a:pPr algn="just" eaLnBrk="1" hangingPunct="1"/>
            <a:r>
              <a:rPr lang="en-US" altLang="en-US" sz="2200" b="1" dirty="0">
                <a:latin typeface="Calibri" panose="020F0502020204030204" pitchFamily="34" charset="0"/>
              </a:rPr>
              <a:t>Average case: </a:t>
            </a:r>
            <a:r>
              <a:rPr lang="en-US" altLang="en-US" sz="2200" dirty="0">
                <a:latin typeface="Calibri" panose="020F0502020204030204" pitchFamily="34" charset="0"/>
              </a:rPr>
              <a:t>When half of the array is sorted and half of the array is unsorted it produces O(</a:t>
            </a:r>
            <a:r>
              <a:rPr lang="en-US" altLang="en-US" sz="2200" i="1" dirty="0">
                <a:latin typeface="Calibri" panose="020F0502020204030204" pitchFamily="34" charset="0"/>
              </a:rPr>
              <a:t>n</a:t>
            </a:r>
            <a:r>
              <a:rPr lang="en-US" altLang="en-US" sz="2200" i="1" baseline="30000" dirty="0">
                <a:latin typeface="Calibri" panose="020F0502020204030204" pitchFamily="34" charset="0"/>
              </a:rPr>
              <a:t>2</a:t>
            </a:r>
            <a:r>
              <a:rPr lang="en-US" altLang="en-US" sz="2200" i="1" dirty="0">
                <a:latin typeface="Calibri" panose="020F0502020204030204" pitchFamily="34" charset="0"/>
              </a:rPr>
              <a:t>)</a:t>
            </a:r>
            <a:endParaRPr lang="en-US" altLang="en-US" sz="2200" dirty="0">
              <a:latin typeface="Calibri" panose="020F0502020204030204" pitchFamily="34" charset="0"/>
            </a:endParaRPr>
          </a:p>
          <a:p>
            <a:pPr eaLnBrk="1" hangingPunct="1"/>
            <a:endParaRPr lang="en-US" altLang="en-US" sz="2200" i="1" dirty="0">
              <a:latin typeface="Calibri" panose="020F0502020204030204" pitchFamily="34" charset="0"/>
            </a:endParaRPr>
          </a:p>
          <a:p>
            <a:pPr eaLnBrk="1" hangingPunct="1"/>
            <a:endParaRPr lang="en-US" altLang="en-US" dirty="0">
              <a:latin typeface="Calibri" panose="020F0502020204030204" pitchFamily="34" charset="0"/>
            </a:endParaRPr>
          </a:p>
        </p:txBody>
      </p:sp>
      <p:pic>
        <p:nvPicPr>
          <p:cNvPr id="2" name="Picture 1" descr="A logo for a company&#10;&#10;Description automatically generated">
            <a:extLst>
              <a:ext uri="{FF2B5EF4-FFF2-40B4-BE49-F238E27FC236}">
                <a16:creationId xmlns:a16="http://schemas.microsoft.com/office/drawing/2014/main" id="{2B8C332B-A828-0D2A-1247-B2E8A56F4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0247">
                                            <p:txEl>
                                              <p:pRg st="7" end="7"/>
                                            </p:txEl>
                                          </p:spTgt>
                                        </p:tgtEl>
                                        <p:attrNameLst>
                                          <p:attrName>style.visibility</p:attrName>
                                        </p:attrNameLst>
                                      </p:cBhvr>
                                      <p:to>
                                        <p:strVal val="visible"/>
                                      </p:to>
                                    </p:set>
                                    <p:animEffect transition="in" filter="fade">
                                      <p:cBhvr>
                                        <p:cTn id="15" dur="1000"/>
                                        <p:tgtEl>
                                          <p:spTgt spid="10247">
                                            <p:txEl>
                                              <p:pRg st="7" end="7"/>
                                            </p:txEl>
                                          </p:spTgt>
                                        </p:tgtEl>
                                      </p:cBhvr>
                                    </p:animEffect>
                                    <p:anim calcmode="lin" valueType="num">
                                      <p:cBhvr>
                                        <p:cTn id="16" dur="1000" fill="hold"/>
                                        <p:tgtEl>
                                          <p:spTgt spid="10247">
                                            <p:txEl>
                                              <p:pRg st="7" end="7"/>
                                            </p:txEl>
                                          </p:spTgt>
                                        </p:tgtEl>
                                        <p:attrNameLst>
                                          <p:attrName>ppt_x</p:attrName>
                                        </p:attrNameLst>
                                      </p:cBhvr>
                                      <p:tavLst>
                                        <p:tav tm="0">
                                          <p:val>
                                            <p:strVal val="#ppt_x"/>
                                          </p:val>
                                        </p:tav>
                                        <p:tav tm="100000">
                                          <p:val>
                                            <p:strVal val="#ppt_x"/>
                                          </p:val>
                                        </p:tav>
                                      </p:tavLst>
                                    </p:anim>
                                    <p:anim calcmode="lin" valueType="num">
                                      <p:cBhvr>
                                        <p:cTn id="17" dur="1000" fill="hold"/>
                                        <p:tgtEl>
                                          <p:spTgt spid="1024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200" dirty="0"/>
              <a:t>Upon completion of this course, students will be able to do the following:</a:t>
            </a:r>
          </a:p>
          <a:p>
            <a:pPr lvl="0" algn="just"/>
            <a:r>
              <a:rPr lang="en-US" sz="2200" dirty="0"/>
              <a:t>Analyze the asymptotic performance of algorithms.</a:t>
            </a:r>
          </a:p>
          <a:p>
            <a:pPr lvl="0" algn="just"/>
            <a:r>
              <a:rPr lang="en-US" sz="2200" dirty="0"/>
              <a:t>Write rigorous correctness proofs for algorithms.</a:t>
            </a:r>
          </a:p>
          <a:p>
            <a:pPr lvl="0" algn="just"/>
            <a:r>
              <a:rPr lang="en-US" sz="2200" dirty="0"/>
              <a:t>Demonstrate a familiarity with major algorithms and data structures.</a:t>
            </a:r>
          </a:p>
          <a:p>
            <a:pPr lvl="0" algn="just"/>
            <a:r>
              <a:rPr lang="en-US" sz="2200" dirty="0"/>
              <a:t>Apply important algorithmic design paradigms and methods of analysis.</a:t>
            </a:r>
          </a:p>
          <a:p>
            <a:pPr lvl="0" algn="just"/>
            <a:r>
              <a:rPr lang="en-US" sz="2200" dirty="0"/>
              <a:t>Synthesize efficient algorithms in common engineering design situations.</a:t>
            </a:r>
          </a:p>
        </p:txBody>
      </p:sp>
      <p:sp>
        <p:nvSpPr>
          <p:cNvPr id="4" name="Date Placeholder 3"/>
          <p:cNvSpPr>
            <a:spLocks noGrp="1"/>
          </p:cNvSpPr>
          <p:nvPr>
            <p:ph type="dt" sz="half" idx="10"/>
          </p:nvPr>
        </p:nvSpPr>
        <p:spPr/>
        <p:txBody>
          <a:bodyPr/>
          <a:lstStyle/>
          <a:p>
            <a:fld id="{C7D4FC32-B9D6-4EFC-BB1B-45BFCFFFEEFD}" type="datetime5">
              <a:rPr lang="en-US" smtClean="0"/>
              <a:t>29-Jul-24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Course</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Objective</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E1A42379-3123-59B3-0E94-54AF867FA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154907" cy="827683"/>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69F5B4F-B564-4AEA-8BDA-CB5245EE87EE}"/>
              </a:ext>
            </a:extLst>
          </p:cNvPr>
          <p:cNvSpPr>
            <a:spLocks noGrp="1"/>
          </p:cNvSpPr>
          <p:nvPr>
            <p:ph type="dt" sz="quarter" idx="10"/>
          </p:nvPr>
        </p:nvSpPr>
        <p:spPr/>
        <p:txBody>
          <a:bodyPr/>
          <a:lstStyle/>
          <a:p>
            <a:pPr>
              <a:defRPr/>
            </a:pPr>
            <a:fld id="{693E0721-DBA2-40A1-9A13-DDC6CF5FAB96}" type="datetime5">
              <a:rPr lang="en-US" smtClean="0"/>
              <a:t>29-Jul-24</a:t>
            </a:fld>
            <a:endParaRPr lang="en-US"/>
          </a:p>
        </p:txBody>
      </p:sp>
      <p:sp>
        <p:nvSpPr>
          <p:cNvPr id="5" name="Footer Placeholder 4">
            <a:extLst>
              <a:ext uri="{FF2B5EF4-FFF2-40B4-BE49-F238E27FC236}">
                <a16:creationId xmlns:a16="http://schemas.microsoft.com/office/drawing/2014/main" id="{5E2B0927-A080-4239-8992-5CA13DBFB33D}"/>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DDF343FD-CC85-4293-B12F-5FA4A9FA2E2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1F88CA7-1E5B-464D-B966-7255F8A7B63E}" type="slidenum">
              <a:rPr lang="en-US" altLang="en-US">
                <a:solidFill>
                  <a:srgbClr val="898989"/>
                </a:solidFill>
                <a:latin typeface="Calibri" panose="020F0502020204030204" pitchFamily="34" charset="0"/>
              </a:rPr>
              <a:pPr eaLnBrk="1" hangingPunct="1"/>
              <a:t>60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1B5D06A-3CEC-4DFF-A9C3-D90027BAAF33}"/>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p:txBody>
      </p:sp>
      <p:pic>
        <p:nvPicPr>
          <p:cNvPr id="20486" name="Picture 2" descr="E:\NIET\Project\xLogo11.png.pagespeed.ic.pydHLuCQEZ.png">
            <a:extLst>
              <a:ext uri="{FF2B5EF4-FFF2-40B4-BE49-F238E27FC236}">
                <a16:creationId xmlns:a16="http://schemas.microsoft.com/office/drawing/2014/main" id="{F77AC86D-95B7-4D68-ADB3-2090D87AE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Rectangle 10">
            <a:extLst>
              <a:ext uri="{FF2B5EF4-FFF2-40B4-BE49-F238E27FC236}">
                <a16:creationId xmlns:a16="http://schemas.microsoft.com/office/drawing/2014/main" id="{D0C3E10B-D89E-42A2-B9EF-A4E1F4CCA06F}"/>
              </a:ext>
            </a:extLst>
          </p:cNvPr>
          <p:cNvSpPr>
            <a:spLocks noChangeArrowheads="1"/>
          </p:cNvSpPr>
          <p:nvPr/>
        </p:nvSpPr>
        <p:spPr bwMode="auto">
          <a:xfrm>
            <a:off x="609600" y="1066800"/>
            <a:ext cx="8305800"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latin typeface="Calibri" panose="020F0502020204030204" pitchFamily="34" charset="0"/>
              </a:rPr>
              <a:t>Heap Sort</a:t>
            </a:r>
          </a:p>
          <a:p>
            <a:pPr marL="285750" indent="-285750" eaLnBrk="1" hangingPunct="1">
              <a:buFont typeface="Arial" panose="020B0604020202020204" pitchFamily="34" charset="0"/>
              <a:buChar char="•"/>
            </a:pPr>
            <a:endParaRPr lang="en-US" altLang="en-US" sz="2800" b="1" dirty="0">
              <a:latin typeface="Calibri" panose="020F0502020204030204" pitchFamily="34" charset="0"/>
            </a:endParaRPr>
          </a:p>
          <a:p>
            <a:pPr marL="285750" indent="-285750" eaLnBrk="1" hangingPunct="1">
              <a:buFont typeface="Arial" panose="020B0604020202020204" pitchFamily="34" charset="0"/>
              <a:buChar char="•"/>
            </a:pPr>
            <a:r>
              <a:rPr lang="en-US" altLang="en-US" sz="2200" b="1" dirty="0">
                <a:latin typeface="Calibri" panose="020F0502020204030204" pitchFamily="34" charset="0"/>
              </a:rPr>
              <a:t> </a:t>
            </a:r>
            <a:r>
              <a:rPr lang="en-IN" sz="2200" dirty="0">
                <a:latin typeface="+mj-lt"/>
              </a:rPr>
              <a:t>Heap sort is a comparison based sorting technique based on Binary Heap data structure.</a:t>
            </a:r>
            <a:endParaRPr lang="en-US" altLang="en-US" sz="2200" b="1" dirty="0">
              <a:latin typeface="+mj-lt"/>
            </a:endParaRPr>
          </a:p>
          <a:p>
            <a:pPr eaLnBrk="1" hangingPunct="1"/>
            <a:endParaRPr lang="en-US" altLang="en-US" sz="2200" dirty="0">
              <a:latin typeface="Calibri" panose="020F0502020204030204" pitchFamily="34" charset="0"/>
            </a:endParaRPr>
          </a:p>
          <a:p>
            <a:pPr marL="285750" indent="-285750" eaLnBrk="1" hangingPunct="1">
              <a:buFont typeface="Arial" panose="020B0604020202020204" pitchFamily="34" charset="0"/>
              <a:buChar char="•"/>
            </a:pPr>
            <a:r>
              <a:rPr lang="en-US" altLang="en-US" sz="2200" dirty="0">
                <a:latin typeface="Calibri" panose="020F0502020204030204" pitchFamily="34" charset="0"/>
              </a:rPr>
              <a:t>The binary heap data structure is an array that can be viewed as almost complete binary tree. </a:t>
            </a:r>
          </a:p>
          <a:p>
            <a:pPr marL="285750" indent="-285750" eaLnBrk="1" hangingPunct="1">
              <a:buFont typeface="Arial" panose="020B0604020202020204" pitchFamily="34" charset="0"/>
              <a:buChar char="•"/>
            </a:pPr>
            <a:endParaRPr lang="en-US" altLang="en-US" sz="2200" dirty="0">
              <a:latin typeface="Calibri" panose="020F0502020204030204" pitchFamily="34" charset="0"/>
            </a:endParaRPr>
          </a:p>
          <a:p>
            <a:pPr marL="285750" indent="-285750" eaLnBrk="1" hangingPunct="1">
              <a:buFont typeface="Arial" panose="020B0604020202020204" pitchFamily="34" charset="0"/>
              <a:buChar char="•"/>
            </a:pPr>
            <a:r>
              <a:rPr lang="en-US" altLang="en-US" sz="2200" dirty="0">
                <a:latin typeface="Calibri" panose="020F0502020204030204" pitchFamily="34" charset="0"/>
              </a:rPr>
              <a:t>Each node of the binary tree corresponds to an element of the array.</a:t>
            </a:r>
          </a:p>
          <a:p>
            <a:pPr marL="285750" indent="-285750" eaLnBrk="1" hangingPunct="1">
              <a:buFont typeface="Arial" panose="020B0604020202020204" pitchFamily="34" charset="0"/>
              <a:buChar char="•"/>
            </a:pPr>
            <a:endParaRPr lang="en-US" altLang="en-US" sz="2200" dirty="0">
              <a:latin typeface="Calibri" panose="020F0502020204030204" pitchFamily="34" charset="0"/>
            </a:endParaRPr>
          </a:p>
          <a:p>
            <a:pPr marL="285750" indent="-285750" algn="just" eaLnBrk="1" hangingPunct="1">
              <a:buFont typeface="Arial" panose="020B0604020202020204" pitchFamily="34" charset="0"/>
              <a:buChar char="•"/>
            </a:pPr>
            <a:r>
              <a:rPr lang="en-IN" sz="2200" dirty="0">
                <a:latin typeface="+mj-lt"/>
              </a:rPr>
              <a:t>It is similar to selection sort where we first find the maximum element and place the maximum element at the end.</a:t>
            </a:r>
          </a:p>
          <a:p>
            <a:pPr eaLnBrk="1" hangingPunct="1"/>
            <a:endParaRPr lang="en-IN" sz="2200" dirty="0">
              <a:latin typeface="+mj-lt"/>
            </a:endParaRPr>
          </a:p>
          <a:p>
            <a:pPr marL="285750" indent="-285750" eaLnBrk="1" hangingPunct="1">
              <a:buFont typeface="Arial" panose="020B0604020202020204" pitchFamily="34" charset="0"/>
              <a:buChar char="•"/>
            </a:pPr>
            <a:r>
              <a:rPr lang="en-IN" sz="2200" dirty="0">
                <a:latin typeface="+mj-lt"/>
              </a:rPr>
              <a:t> We repeat the same process for remaining element.</a:t>
            </a:r>
            <a:endParaRPr lang="en-US" altLang="en-US" sz="2200" dirty="0">
              <a:latin typeface="+mj-lt"/>
            </a:endParaRPr>
          </a:p>
          <a:p>
            <a:pPr marL="285750" indent="-285750" eaLnBrk="1" hangingPunct="1">
              <a:buFont typeface="Arial" panose="020B0604020202020204" pitchFamily="34" charset="0"/>
              <a:buChar char="•"/>
            </a:pPr>
            <a:endParaRPr lang="en-US" altLang="en-US" sz="2200" dirty="0">
              <a:latin typeface="Calibri" panose="020F0502020204030204" pitchFamily="34" charset="0"/>
            </a:endParaRPr>
          </a:p>
        </p:txBody>
      </p:sp>
      <p:pic>
        <p:nvPicPr>
          <p:cNvPr id="2" name="Picture 1" descr="A logo for a company&#10;&#10;Description automatically generated">
            <a:extLst>
              <a:ext uri="{FF2B5EF4-FFF2-40B4-BE49-F238E27FC236}">
                <a16:creationId xmlns:a16="http://schemas.microsoft.com/office/drawing/2014/main" id="{B558B7BE-5130-9F3A-2CB2-32EEC02CE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4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69F5B4F-B564-4AEA-8BDA-CB5245EE87EE}"/>
              </a:ext>
            </a:extLst>
          </p:cNvPr>
          <p:cNvSpPr>
            <a:spLocks noGrp="1"/>
          </p:cNvSpPr>
          <p:nvPr>
            <p:ph type="dt" sz="quarter" idx="10"/>
          </p:nvPr>
        </p:nvSpPr>
        <p:spPr/>
        <p:txBody>
          <a:bodyPr/>
          <a:lstStyle/>
          <a:p>
            <a:pPr>
              <a:defRPr/>
            </a:pPr>
            <a:fld id="{C644C2CA-41D3-439D-8D9E-BAEA769E5164}" type="datetime5">
              <a:rPr lang="en-US" smtClean="0"/>
              <a:t>29-Jul-24</a:t>
            </a:fld>
            <a:endParaRPr lang="en-US"/>
          </a:p>
        </p:txBody>
      </p:sp>
      <p:sp>
        <p:nvSpPr>
          <p:cNvPr id="5" name="Footer Placeholder 4">
            <a:extLst>
              <a:ext uri="{FF2B5EF4-FFF2-40B4-BE49-F238E27FC236}">
                <a16:creationId xmlns:a16="http://schemas.microsoft.com/office/drawing/2014/main" id="{5E2B0927-A080-4239-8992-5CA13DBFB33D}"/>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DDF343FD-CC85-4293-B12F-5FA4A9FA2E2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1F88CA7-1E5B-464D-B966-7255F8A7B63E}" type="slidenum">
              <a:rPr lang="en-US" altLang="en-US">
                <a:solidFill>
                  <a:srgbClr val="898989"/>
                </a:solidFill>
                <a:latin typeface="Calibri" panose="020F0502020204030204" pitchFamily="34" charset="0"/>
              </a:rPr>
              <a:pPr eaLnBrk="1" hangingPunct="1"/>
              <a:t>61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1B5D06A-3CEC-4DFF-A9C3-D90027BAAF33}"/>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p:txBody>
      </p:sp>
      <p:pic>
        <p:nvPicPr>
          <p:cNvPr id="20486" name="Picture 2" descr="E:\NIET\Project\xLogo11.png.pagespeed.ic.pydHLuCQEZ.png">
            <a:extLst>
              <a:ext uri="{FF2B5EF4-FFF2-40B4-BE49-F238E27FC236}">
                <a16:creationId xmlns:a16="http://schemas.microsoft.com/office/drawing/2014/main" id="{F77AC86D-95B7-4D68-ADB3-2090D87AE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Rectangle 10">
            <a:extLst>
              <a:ext uri="{FF2B5EF4-FFF2-40B4-BE49-F238E27FC236}">
                <a16:creationId xmlns:a16="http://schemas.microsoft.com/office/drawing/2014/main" id="{D0C3E10B-D89E-42A2-B9EF-A4E1F4CCA06F}"/>
              </a:ext>
            </a:extLst>
          </p:cNvPr>
          <p:cNvSpPr>
            <a:spLocks noChangeArrowheads="1"/>
          </p:cNvSpPr>
          <p:nvPr/>
        </p:nvSpPr>
        <p:spPr bwMode="auto">
          <a:xfrm>
            <a:off x="609600" y="1066800"/>
            <a:ext cx="83058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latin typeface="Calibri" panose="020F0502020204030204" pitchFamily="34" charset="0"/>
              </a:rPr>
              <a:t> Heap Sort</a:t>
            </a:r>
          </a:p>
          <a:p>
            <a:pPr marL="285750" indent="-285750" eaLnBrk="1" hangingPunct="1">
              <a:buFont typeface="Arial" panose="020B0604020202020204" pitchFamily="34" charset="0"/>
              <a:buChar char="•"/>
            </a:pPr>
            <a:endParaRPr lang="en-US" altLang="en-US" b="1" dirty="0">
              <a:latin typeface="Calibri" panose="020F0502020204030204" pitchFamily="34" charset="0"/>
            </a:endParaRPr>
          </a:p>
          <a:p>
            <a:pPr marL="285750" indent="-285750" eaLnBrk="1" hangingPunct="1">
              <a:buFont typeface="Arial" panose="020B0604020202020204" pitchFamily="34" charset="0"/>
              <a:buChar char="•"/>
            </a:pPr>
            <a:r>
              <a:rPr lang="en-US" altLang="en-US" sz="2400" b="1" dirty="0">
                <a:latin typeface="Calibri" panose="020F0502020204030204" pitchFamily="34" charset="0"/>
              </a:rPr>
              <a:t>For Example</a:t>
            </a:r>
          </a:p>
          <a:p>
            <a:pPr marL="285750" indent="-285750" eaLnBrk="1" hangingPunct="1">
              <a:buFont typeface="Arial" panose="020B0604020202020204" pitchFamily="34" charset="0"/>
              <a:buChar char="•"/>
            </a:pPr>
            <a:r>
              <a:rPr lang="en-US" altLang="en-US" sz="2200" dirty="0">
                <a:latin typeface="Calibri" panose="020F0502020204030204" pitchFamily="34" charset="0"/>
              </a:rPr>
              <a:t>We represent heaps in level order, going from left to right. </a:t>
            </a:r>
          </a:p>
          <a:p>
            <a:pPr marL="285750" indent="-285750" eaLnBrk="1" hangingPunct="1">
              <a:buFont typeface="Arial" panose="020B0604020202020204" pitchFamily="34" charset="0"/>
              <a:buChar char="•"/>
            </a:pPr>
            <a:endParaRPr lang="en-US" altLang="en-US" sz="2200" dirty="0">
              <a:latin typeface="Calibri" panose="020F0502020204030204" pitchFamily="34" charset="0"/>
            </a:endParaRPr>
          </a:p>
          <a:p>
            <a:pPr marL="285750" indent="-285750" eaLnBrk="1" hangingPunct="1">
              <a:buFont typeface="Arial" panose="020B0604020202020204" pitchFamily="34" charset="0"/>
              <a:buChar char="•"/>
            </a:pPr>
            <a:endParaRPr lang="en-US" altLang="en-US" sz="2200" dirty="0">
              <a:latin typeface="Calibri" panose="020F0502020204030204" pitchFamily="34" charset="0"/>
            </a:endParaRPr>
          </a:p>
          <a:p>
            <a:pPr marL="285750" indent="-285750" eaLnBrk="1" hangingPunct="1">
              <a:buFont typeface="Arial" panose="020B0604020202020204" pitchFamily="34" charset="0"/>
              <a:buChar char="•"/>
            </a:pPr>
            <a:endParaRPr lang="en-US" altLang="en-US" sz="2200" dirty="0">
              <a:latin typeface="Calibri" panose="020F0502020204030204" pitchFamily="34" charset="0"/>
            </a:endParaRPr>
          </a:p>
          <a:p>
            <a:pPr marL="285750" indent="-285750" eaLnBrk="1" hangingPunct="1">
              <a:buFont typeface="Arial" panose="020B0604020202020204" pitchFamily="34" charset="0"/>
              <a:buChar char="•"/>
            </a:pPr>
            <a:endParaRPr lang="en-US" altLang="en-US" sz="2200" dirty="0">
              <a:latin typeface="Calibri" panose="020F0502020204030204" pitchFamily="34" charset="0"/>
            </a:endParaRPr>
          </a:p>
          <a:p>
            <a:pPr marL="285750" indent="-285750" eaLnBrk="1" hangingPunct="1">
              <a:buFont typeface="Arial" panose="020B0604020202020204" pitchFamily="34" charset="0"/>
              <a:buChar char="•"/>
            </a:pPr>
            <a:endParaRPr lang="en-US" altLang="en-US" sz="2200" dirty="0">
              <a:latin typeface="Calibri" panose="020F0502020204030204" pitchFamily="34" charset="0"/>
            </a:endParaRPr>
          </a:p>
          <a:p>
            <a:pPr marL="285750" indent="-285750" eaLnBrk="1" hangingPunct="1">
              <a:buFont typeface="Arial" panose="020B0604020202020204" pitchFamily="34" charset="0"/>
              <a:buChar char="•"/>
            </a:pPr>
            <a:endParaRPr lang="en-US" altLang="en-US" sz="2200" dirty="0">
              <a:latin typeface="Calibri" panose="020F0502020204030204" pitchFamily="34" charset="0"/>
            </a:endParaRPr>
          </a:p>
          <a:p>
            <a:pPr marL="285750" indent="-285750" eaLnBrk="1" hangingPunct="1">
              <a:buFont typeface="Arial" panose="020B0604020202020204" pitchFamily="34" charset="0"/>
              <a:buChar char="•"/>
            </a:pPr>
            <a:endParaRPr lang="en-US" altLang="en-US" sz="2200" dirty="0">
              <a:latin typeface="Calibri" panose="020F0502020204030204" pitchFamily="34" charset="0"/>
            </a:endParaRPr>
          </a:p>
          <a:p>
            <a:pPr marL="285750" indent="-285750" eaLnBrk="1" hangingPunct="1">
              <a:buFont typeface="Arial" panose="020B0604020202020204" pitchFamily="34" charset="0"/>
              <a:buChar char="•"/>
            </a:pPr>
            <a:endParaRPr lang="en-US" altLang="en-US" sz="2200" dirty="0">
              <a:latin typeface="Calibri" panose="020F0502020204030204" pitchFamily="34" charset="0"/>
            </a:endParaRPr>
          </a:p>
          <a:p>
            <a:pPr marL="285750" indent="-285750" eaLnBrk="1" hangingPunct="1">
              <a:buFont typeface="Arial" panose="020B0604020202020204" pitchFamily="34" charset="0"/>
              <a:buChar char="•"/>
            </a:pPr>
            <a:endParaRPr lang="en-US" altLang="en-US" sz="2200" dirty="0">
              <a:latin typeface="Calibri" panose="020F0502020204030204" pitchFamily="34" charset="0"/>
            </a:endParaRPr>
          </a:p>
          <a:p>
            <a:pPr marL="285750" indent="-285750" eaLnBrk="1" hangingPunct="1">
              <a:buFont typeface="Arial" panose="020B0604020202020204" pitchFamily="34" charset="0"/>
              <a:buChar char="•"/>
            </a:pPr>
            <a:r>
              <a:rPr lang="en-US" altLang="en-US" sz="2200" dirty="0">
                <a:latin typeface="Calibri" panose="020F0502020204030204" pitchFamily="34" charset="0"/>
              </a:rPr>
              <a:t>The array corresponding to the heap above is       [25, 13, 17, 5, 8, 3].</a:t>
            </a:r>
          </a:p>
        </p:txBody>
      </p:sp>
      <p:pic>
        <p:nvPicPr>
          <p:cNvPr id="20488" name="Picture 2">
            <a:extLst>
              <a:ext uri="{FF2B5EF4-FFF2-40B4-BE49-F238E27FC236}">
                <a16:creationId xmlns:a16="http://schemas.microsoft.com/office/drawing/2014/main" id="{695FA80E-4346-48B4-ACC2-74818E6D3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590800"/>
            <a:ext cx="3116656"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A logo for a company&#10;&#10;Description automatically generated">
            <a:extLst>
              <a:ext uri="{FF2B5EF4-FFF2-40B4-BE49-F238E27FC236}">
                <a16:creationId xmlns:a16="http://schemas.microsoft.com/office/drawing/2014/main" id="{C7D28ABF-EF5D-442D-AF01-18EB350DBA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382706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E4DB6-03F8-4BE9-B9A7-3BED32E41EF2}"/>
              </a:ext>
            </a:extLst>
          </p:cNvPr>
          <p:cNvSpPr>
            <a:spLocks noGrp="1"/>
          </p:cNvSpPr>
          <p:nvPr>
            <p:ph type="dt" sz="quarter" idx="10"/>
          </p:nvPr>
        </p:nvSpPr>
        <p:spPr/>
        <p:txBody>
          <a:bodyPr/>
          <a:lstStyle/>
          <a:p>
            <a:pPr>
              <a:defRPr/>
            </a:pPr>
            <a:fld id="{BB79C2A0-7C55-4627-8973-26AD523AD973}" type="datetime5">
              <a:rPr lang="en-US" smtClean="0"/>
              <a:t>29-Jul-24</a:t>
            </a:fld>
            <a:endParaRPr lang="en-US"/>
          </a:p>
        </p:txBody>
      </p:sp>
      <p:sp>
        <p:nvSpPr>
          <p:cNvPr id="5" name="Footer Placeholder 4">
            <a:extLst>
              <a:ext uri="{FF2B5EF4-FFF2-40B4-BE49-F238E27FC236}">
                <a16:creationId xmlns:a16="http://schemas.microsoft.com/office/drawing/2014/main" id="{46DABA02-F0F2-45F5-8CBD-FD7202191435}"/>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ED14974C-2A91-4DE2-829C-A1966863D23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1A7C774-3E48-4185-8721-893D1465B5FC}" type="slidenum">
              <a:rPr lang="en-US" altLang="en-US">
                <a:solidFill>
                  <a:srgbClr val="898989"/>
                </a:solidFill>
                <a:latin typeface="Calibri" panose="020F0502020204030204" pitchFamily="34" charset="0"/>
              </a:rPr>
              <a:pPr eaLnBrk="1" hangingPunct="1"/>
              <a:t>62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D04C548C-7218-4160-ABFF-72511EAF6314}"/>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fontAlgn="auto">
              <a:spcBef>
                <a:spcPts val="0"/>
              </a:spcBef>
              <a:spcAft>
                <a:spcPts val="0"/>
              </a:spcAft>
              <a:defRPr/>
            </a:pPr>
            <a:endParaRPr lang="en-US" sz="2400" b="1" dirty="0"/>
          </a:p>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a:p>
            <a:pPr fontAlgn="auto">
              <a:spcBef>
                <a:spcPts val="0"/>
              </a:spcBef>
              <a:spcAft>
                <a:spcPts val="0"/>
              </a:spcAft>
              <a:defRPr/>
            </a:pPr>
            <a:r>
              <a:rPr lang="en-US" sz="2400" b="1" dirty="0"/>
              <a:t> </a:t>
            </a:r>
            <a:endParaRPr lang="en-US" sz="2400" i="1" dirty="0"/>
          </a:p>
        </p:txBody>
      </p:sp>
      <p:pic>
        <p:nvPicPr>
          <p:cNvPr id="21510" name="Picture 2" descr="E:\NIET\Project\xLogo11.png.pagespeed.ic.pydHLuCQEZ.png">
            <a:extLst>
              <a:ext uri="{FF2B5EF4-FFF2-40B4-BE49-F238E27FC236}">
                <a16:creationId xmlns:a16="http://schemas.microsoft.com/office/drawing/2014/main" id="{560FA488-FD4A-438F-93D3-5D2170553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Rectangle 8">
            <a:extLst>
              <a:ext uri="{FF2B5EF4-FFF2-40B4-BE49-F238E27FC236}">
                <a16:creationId xmlns:a16="http://schemas.microsoft.com/office/drawing/2014/main" id="{8031335C-88D5-4550-BCC6-416C45A069C4}"/>
              </a:ext>
            </a:extLst>
          </p:cNvPr>
          <p:cNvSpPr>
            <a:spLocks noChangeArrowheads="1"/>
          </p:cNvSpPr>
          <p:nvPr/>
        </p:nvSpPr>
        <p:spPr bwMode="auto">
          <a:xfrm>
            <a:off x="609600" y="990600"/>
            <a:ext cx="82296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400" b="1" dirty="0">
                <a:latin typeface="Calibri" panose="020F0502020204030204" pitchFamily="34" charset="0"/>
              </a:rPr>
              <a:t>Heap Sort    </a:t>
            </a:r>
          </a:p>
          <a:p>
            <a:pPr algn="just" eaLnBrk="1" hangingPunct="1"/>
            <a:r>
              <a:rPr lang="en-US" altLang="en-US" sz="2200" dirty="0">
                <a:latin typeface="Calibri" panose="020F0502020204030204" pitchFamily="34" charset="0"/>
              </a:rPr>
              <a:t>The root of the tree A[1] and given index </a:t>
            </a:r>
            <a:r>
              <a:rPr lang="en-US" altLang="en-US" sz="2200" i="1" dirty="0" err="1">
                <a:latin typeface="Calibri" panose="020F0502020204030204" pitchFamily="34" charset="0"/>
              </a:rPr>
              <a:t>i</a:t>
            </a:r>
            <a:r>
              <a:rPr lang="en-US" altLang="en-US" sz="2200" i="1" dirty="0">
                <a:latin typeface="Calibri" panose="020F0502020204030204" pitchFamily="34" charset="0"/>
              </a:rPr>
              <a:t> of a node, the indices of its parent, left child and right </a:t>
            </a:r>
            <a:r>
              <a:rPr lang="en-US" altLang="en-US" sz="2200" dirty="0">
                <a:latin typeface="Calibri" panose="020F0502020204030204" pitchFamily="34" charset="0"/>
              </a:rPr>
              <a:t>child can be computed as</a:t>
            </a:r>
          </a:p>
          <a:p>
            <a:pPr algn="just" eaLnBrk="1" hangingPunct="1"/>
            <a:endParaRPr lang="en-US" altLang="en-US" sz="2200" dirty="0">
              <a:latin typeface="Calibri" panose="020F0502020204030204" pitchFamily="34" charset="0"/>
            </a:endParaRPr>
          </a:p>
          <a:p>
            <a:pPr algn="just" eaLnBrk="1" hangingPunct="1"/>
            <a:r>
              <a:rPr lang="en-US" altLang="en-US" sz="2200" dirty="0">
                <a:latin typeface="Calibri" panose="020F0502020204030204" pitchFamily="34" charset="0"/>
              </a:rPr>
              <a:t>                             PARENT (</a:t>
            </a:r>
            <a:r>
              <a:rPr lang="en-US" altLang="en-US" sz="2200" i="1" dirty="0" err="1">
                <a:latin typeface="Calibri" panose="020F0502020204030204" pitchFamily="34" charset="0"/>
              </a:rPr>
              <a:t>i</a:t>
            </a:r>
            <a:r>
              <a:rPr lang="en-US" altLang="en-US" sz="2200" i="1" dirty="0">
                <a:latin typeface="Calibri" panose="020F0502020204030204" pitchFamily="34" charset="0"/>
              </a:rPr>
              <a:t>)  = </a:t>
            </a:r>
            <a:r>
              <a:rPr lang="en-US" altLang="en-US" sz="2200" dirty="0">
                <a:latin typeface="Calibri" panose="020F0502020204030204" pitchFamily="34" charset="0"/>
              </a:rPr>
              <a:t>return floor(</a:t>
            </a:r>
            <a:r>
              <a:rPr lang="en-US" altLang="en-US" sz="2200" i="1" dirty="0" err="1">
                <a:latin typeface="Calibri" panose="020F0502020204030204" pitchFamily="34" charset="0"/>
              </a:rPr>
              <a:t>i</a:t>
            </a:r>
            <a:r>
              <a:rPr lang="en-US" altLang="en-US" sz="2200" i="1" dirty="0">
                <a:latin typeface="Calibri" panose="020F0502020204030204" pitchFamily="34" charset="0"/>
              </a:rPr>
              <a:t>/2)</a:t>
            </a:r>
          </a:p>
          <a:p>
            <a:pPr algn="just" eaLnBrk="1" hangingPunct="1"/>
            <a:r>
              <a:rPr lang="en-US" altLang="en-US" sz="2200" dirty="0">
                <a:latin typeface="Calibri" panose="020F0502020204030204" pitchFamily="34" charset="0"/>
              </a:rPr>
              <a:t>                                   LEFT (</a:t>
            </a:r>
            <a:r>
              <a:rPr lang="en-US" altLang="en-US" sz="2200" i="1" dirty="0" err="1">
                <a:latin typeface="Calibri" panose="020F0502020204030204" pitchFamily="34" charset="0"/>
              </a:rPr>
              <a:t>i</a:t>
            </a:r>
            <a:r>
              <a:rPr lang="en-US" altLang="en-US" sz="2200" i="1" dirty="0">
                <a:latin typeface="Calibri" panose="020F0502020204030204" pitchFamily="34" charset="0"/>
              </a:rPr>
              <a:t>)  =  </a:t>
            </a:r>
            <a:r>
              <a:rPr lang="en-US" altLang="en-US" sz="2200" dirty="0">
                <a:latin typeface="Calibri" panose="020F0502020204030204" pitchFamily="34" charset="0"/>
              </a:rPr>
              <a:t>return 2</a:t>
            </a:r>
            <a:r>
              <a:rPr lang="en-US" altLang="en-US" sz="2200" i="1" dirty="0">
                <a:latin typeface="Calibri" panose="020F0502020204030204" pitchFamily="34" charset="0"/>
              </a:rPr>
              <a:t>i</a:t>
            </a:r>
          </a:p>
          <a:p>
            <a:pPr algn="just" eaLnBrk="1" hangingPunct="1"/>
            <a:r>
              <a:rPr lang="en-US" altLang="en-US" sz="2200" dirty="0">
                <a:latin typeface="Calibri" panose="020F0502020204030204" pitchFamily="34" charset="0"/>
              </a:rPr>
              <a:t>                                RIGHT (</a:t>
            </a:r>
            <a:r>
              <a:rPr lang="en-US" altLang="en-US" sz="2200" i="1" dirty="0" err="1">
                <a:latin typeface="Calibri" panose="020F0502020204030204" pitchFamily="34" charset="0"/>
              </a:rPr>
              <a:t>i</a:t>
            </a:r>
            <a:r>
              <a:rPr lang="en-US" altLang="en-US" sz="2200" i="1" dirty="0">
                <a:latin typeface="Calibri" panose="020F0502020204030204" pitchFamily="34" charset="0"/>
              </a:rPr>
              <a:t>)  =  </a:t>
            </a:r>
            <a:r>
              <a:rPr lang="en-US" altLang="en-US" sz="2200" dirty="0">
                <a:latin typeface="Calibri" panose="020F0502020204030204" pitchFamily="34" charset="0"/>
              </a:rPr>
              <a:t>return 2</a:t>
            </a:r>
            <a:r>
              <a:rPr lang="en-US" altLang="en-US" sz="2200" i="1" dirty="0">
                <a:latin typeface="Calibri" panose="020F0502020204030204" pitchFamily="34" charset="0"/>
              </a:rPr>
              <a:t>i + 1</a:t>
            </a:r>
          </a:p>
          <a:p>
            <a:pPr algn="just" eaLnBrk="1" hangingPunct="1"/>
            <a:endParaRPr lang="en-US" altLang="en-US" sz="2200" b="1" dirty="0">
              <a:latin typeface="Calibri" panose="020F0502020204030204" pitchFamily="34" charset="0"/>
            </a:endParaRPr>
          </a:p>
          <a:p>
            <a:pPr eaLnBrk="1" hangingPunct="1"/>
            <a:endParaRPr lang="en-US" altLang="en-US" sz="2200" b="1" dirty="0">
              <a:latin typeface="Calibri" panose="020F0502020204030204" pitchFamily="34" charset="0"/>
            </a:endParaRPr>
          </a:p>
        </p:txBody>
      </p:sp>
      <p:pic>
        <p:nvPicPr>
          <p:cNvPr id="2" name="Picture 1" descr="A logo for a company&#10;&#10;Description automatically generated">
            <a:extLst>
              <a:ext uri="{FF2B5EF4-FFF2-40B4-BE49-F238E27FC236}">
                <a16:creationId xmlns:a16="http://schemas.microsoft.com/office/drawing/2014/main" id="{696E2B91-0698-6ED7-1ECA-EC5BC72AC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1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1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E4DB6-03F8-4BE9-B9A7-3BED32E41EF2}"/>
              </a:ext>
            </a:extLst>
          </p:cNvPr>
          <p:cNvSpPr>
            <a:spLocks noGrp="1"/>
          </p:cNvSpPr>
          <p:nvPr>
            <p:ph type="dt" sz="quarter" idx="10"/>
          </p:nvPr>
        </p:nvSpPr>
        <p:spPr/>
        <p:txBody>
          <a:bodyPr/>
          <a:lstStyle/>
          <a:p>
            <a:pPr>
              <a:defRPr/>
            </a:pPr>
            <a:fld id="{B23E0E7E-C701-40B8-9D42-73628AEB88F8}" type="datetime5">
              <a:rPr lang="en-US" smtClean="0"/>
              <a:t>29-Jul-24</a:t>
            </a:fld>
            <a:endParaRPr lang="en-US"/>
          </a:p>
        </p:txBody>
      </p:sp>
      <p:sp>
        <p:nvSpPr>
          <p:cNvPr id="5" name="Footer Placeholder 4">
            <a:extLst>
              <a:ext uri="{FF2B5EF4-FFF2-40B4-BE49-F238E27FC236}">
                <a16:creationId xmlns:a16="http://schemas.microsoft.com/office/drawing/2014/main" id="{46DABA02-F0F2-45F5-8CBD-FD7202191435}"/>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ED14974C-2A91-4DE2-829C-A1966863D23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1A7C774-3E48-4185-8721-893D1465B5FC}" type="slidenum">
              <a:rPr lang="en-US" altLang="en-US">
                <a:solidFill>
                  <a:srgbClr val="898989"/>
                </a:solidFill>
                <a:latin typeface="Calibri" panose="020F0502020204030204" pitchFamily="34" charset="0"/>
              </a:rPr>
              <a:pPr eaLnBrk="1" hangingPunct="1"/>
              <a:t>63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D04C548C-7218-4160-ABFF-72511EAF6314}"/>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fontAlgn="auto">
              <a:spcBef>
                <a:spcPts val="0"/>
              </a:spcBef>
              <a:spcAft>
                <a:spcPts val="0"/>
              </a:spcAft>
              <a:defRPr/>
            </a:pPr>
            <a:endParaRPr lang="en-US" sz="2400" b="1" dirty="0"/>
          </a:p>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a:p>
            <a:pP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 </a:t>
            </a:r>
            <a:endParaRPr lang="en-US" sz="2800" b="1" i="1" dirty="0">
              <a:latin typeface="Calibri" panose="020F0502020204030204" pitchFamily="34" charset="0"/>
              <a:ea typeface="Calibri" panose="020F0502020204030204" pitchFamily="34" charset="0"/>
              <a:cs typeface="Calibri" panose="020F0502020204030204" pitchFamily="34" charset="0"/>
            </a:endParaRPr>
          </a:p>
        </p:txBody>
      </p:sp>
      <p:pic>
        <p:nvPicPr>
          <p:cNvPr id="21510" name="Picture 2" descr="E:\NIET\Project\xLogo11.png.pagespeed.ic.pydHLuCQEZ.png">
            <a:extLst>
              <a:ext uri="{FF2B5EF4-FFF2-40B4-BE49-F238E27FC236}">
                <a16:creationId xmlns:a16="http://schemas.microsoft.com/office/drawing/2014/main" id="{560FA488-FD4A-438F-93D3-5D2170553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Rectangle 8">
            <a:extLst>
              <a:ext uri="{FF2B5EF4-FFF2-40B4-BE49-F238E27FC236}">
                <a16:creationId xmlns:a16="http://schemas.microsoft.com/office/drawing/2014/main" id="{8031335C-88D5-4550-BCC6-416C45A069C4}"/>
              </a:ext>
            </a:extLst>
          </p:cNvPr>
          <p:cNvSpPr>
            <a:spLocks noChangeArrowheads="1"/>
          </p:cNvSpPr>
          <p:nvPr/>
        </p:nvSpPr>
        <p:spPr bwMode="auto">
          <a:xfrm>
            <a:off x="533400" y="865628"/>
            <a:ext cx="8229600"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400" b="1" dirty="0">
                <a:latin typeface="Calibri" panose="020F0502020204030204" pitchFamily="34" charset="0"/>
              </a:rPr>
              <a:t>Heap Property</a:t>
            </a:r>
            <a:endParaRPr lang="en-US" altLang="en-US" sz="2400" dirty="0">
              <a:latin typeface="Calibri" panose="020F0502020204030204" pitchFamily="34" charset="0"/>
            </a:endParaRPr>
          </a:p>
          <a:p>
            <a:pPr marL="457200" indent="-457200" algn="just" eaLnBrk="1" hangingPunct="1">
              <a:buAutoNum type="arabicPeriod"/>
            </a:pPr>
            <a:r>
              <a:rPr lang="en-US" altLang="en-US" sz="2200" b="1" dirty="0">
                <a:latin typeface="+mj-lt"/>
              </a:rPr>
              <a:t>Max-heap property: </a:t>
            </a:r>
            <a:r>
              <a:rPr lang="en-IN" sz="2200" dirty="0">
                <a:latin typeface="+mj-lt"/>
              </a:rPr>
              <a:t>A max-</a:t>
            </a:r>
            <a:r>
              <a:rPr lang="en-IN" sz="2200" b="1" dirty="0">
                <a:latin typeface="+mj-lt"/>
              </a:rPr>
              <a:t>heap</a:t>
            </a:r>
            <a:r>
              <a:rPr lang="en-IN" sz="2200" dirty="0">
                <a:latin typeface="+mj-lt"/>
              </a:rPr>
              <a:t> is a </a:t>
            </a:r>
            <a:r>
              <a:rPr lang="en-IN" sz="2200" b="1" dirty="0">
                <a:latin typeface="+mj-lt"/>
              </a:rPr>
              <a:t>binary</a:t>
            </a:r>
            <a:r>
              <a:rPr lang="en-IN" sz="2200" dirty="0">
                <a:latin typeface="+mj-lt"/>
              </a:rPr>
              <a:t> tree such that. - the data contained in each node is greater than (or equal to) the data in that node's children. </a:t>
            </a:r>
            <a:r>
              <a:rPr lang="en-IN" sz="2200" dirty="0" err="1">
                <a:latin typeface="+mj-lt"/>
              </a:rPr>
              <a:t>ie</a:t>
            </a:r>
            <a:r>
              <a:rPr lang="en-IN" sz="2200" dirty="0">
                <a:latin typeface="+mj-lt"/>
              </a:rPr>
              <a:t>. </a:t>
            </a:r>
            <a:r>
              <a:rPr lang="en-US" altLang="en-US" sz="2200" dirty="0">
                <a:latin typeface="+mj-lt"/>
              </a:rPr>
              <a:t>for every node </a:t>
            </a:r>
            <a:r>
              <a:rPr lang="en-US" altLang="en-US" sz="2200" dirty="0" err="1">
                <a:latin typeface="+mj-lt"/>
              </a:rPr>
              <a:t>i</a:t>
            </a:r>
            <a:r>
              <a:rPr lang="en-US" altLang="en-US" sz="2200" dirty="0">
                <a:latin typeface="+mj-lt"/>
              </a:rPr>
              <a:t> other than the root                        A[PARENT(</a:t>
            </a:r>
            <a:r>
              <a:rPr lang="en-US" altLang="en-US" sz="2200" dirty="0" err="1">
                <a:latin typeface="+mj-lt"/>
              </a:rPr>
              <a:t>i</a:t>
            </a:r>
            <a:r>
              <a:rPr lang="en-US" altLang="en-US" sz="2200" dirty="0">
                <a:latin typeface="+mj-lt"/>
              </a:rPr>
              <a:t>)] &gt;= A[</a:t>
            </a:r>
            <a:r>
              <a:rPr lang="en-US" altLang="en-US" sz="2200" dirty="0" err="1">
                <a:latin typeface="+mj-lt"/>
              </a:rPr>
              <a:t>i</a:t>
            </a:r>
            <a:r>
              <a:rPr lang="en-US" altLang="en-US" sz="2200" dirty="0">
                <a:latin typeface="+mj-lt"/>
              </a:rPr>
              <a:t>]</a:t>
            </a:r>
          </a:p>
          <a:p>
            <a:pPr algn="just" eaLnBrk="1" hangingPunct="1"/>
            <a:endParaRPr lang="en-US" altLang="en-US" sz="2200" dirty="0">
              <a:latin typeface="Calibri" panose="020F0502020204030204" pitchFamily="34" charset="0"/>
            </a:endParaRPr>
          </a:p>
          <a:p>
            <a:pPr algn="just" eaLnBrk="1" hangingPunct="1"/>
            <a:endParaRPr lang="en-US" altLang="en-US" sz="2200" b="1" dirty="0">
              <a:latin typeface="Calibri" panose="020F0502020204030204" pitchFamily="34" charset="0"/>
            </a:endParaRPr>
          </a:p>
        </p:txBody>
      </p:sp>
      <p:pic>
        <p:nvPicPr>
          <p:cNvPr id="8" name="Picture 7" descr="Binary Min - Max Heap Implementation | Algorithms">
            <a:extLst>
              <a:ext uri="{FF2B5EF4-FFF2-40B4-BE49-F238E27FC236}">
                <a16:creationId xmlns:a16="http://schemas.microsoft.com/office/drawing/2014/main" id="{F6117013-EB41-46DA-96B2-EA6F0ADD35D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85182" y="2895600"/>
            <a:ext cx="5029200" cy="3328987"/>
          </a:xfrm>
          <a:prstGeom prst="rect">
            <a:avLst/>
          </a:prstGeom>
          <a:noFill/>
          <a:ln>
            <a:noFill/>
          </a:ln>
        </p:spPr>
      </p:pic>
      <p:pic>
        <p:nvPicPr>
          <p:cNvPr id="2" name="Picture 1" descr="A logo for a company&#10;&#10;Description automatically generated">
            <a:extLst>
              <a:ext uri="{FF2B5EF4-FFF2-40B4-BE49-F238E27FC236}">
                <a16:creationId xmlns:a16="http://schemas.microsoft.com/office/drawing/2014/main" id="{72AEDF74-EDEC-3265-22FF-84946FA9B8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138231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E4DB6-03F8-4BE9-B9A7-3BED32E41EF2}"/>
              </a:ext>
            </a:extLst>
          </p:cNvPr>
          <p:cNvSpPr>
            <a:spLocks noGrp="1"/>
          </p:cNvSpPr>
          <p:nvPr>
            <p:ph type="dt" sz="quarter" idx="10"/>
          </p:nvPr>
        </p:nvSpPr>
        <p:spPr/>
        <p:txBody>
          <a:bodyPr/>
          <a:lstStyle/>
          <a:p>
            <a:pPr>
              <a:defRPr/>
            </a:pPr>
            <a:fld id="{1EC7428C-1FA0-4F06-B8F8-CCE317A6FFA7}" type="datetime5">
              <a:rPr lang="en-US" smtClean="0"/>
              <a:t>29-Jul-24</a:t>
            </a:fld>
            <a:endParaRPr lang="en-US"/>
          </a:p>
        </p:txBody>
      </p:sp>
      <p:sp>
        <p:nvSpPr>
          <p:cNvPr id="5" name="Footer Placeholder 4">
            <a:extLst>
              <a:ext uri="{FF2B5EF4-FFF2-40B4-BE49-F238E27FC236}">
                <a16:creationId xmlns:a16="http://schemas.microsoft.com/office/drawing/2014/main" id="{46DABA02-F0F2-45F5-8CBD-FD7202191435}"/>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ED14974C-2A91-4DE2-829C-A1966863D23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1A7C774-3E48-4185-8721-893D1465B5FC}" type="slidenum">
              <a:rPr lang="en-US" altLang="en-US">
                <a:solidFill>
                  <a:srgbClr val="898989"/>
                </a:solidFill>
                <a:latin typeface="Calibri" panose="020F0502020204030204" pitchFamily="34" charset="0"/>
              </a:rPr>
              <a:pPr eaLnBrk="1" hangingPunct="1"/>
              <a:t>64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D04C548C-7218-4160-ABFF-72511EAF6314}"/>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fontAlgn="auto">
              <a:spcBef>
                <a:spcPts val="0"/>
              </a:spcBef>
              <a:spcAft>
                <a:spcPts val="0"/>
              </a:spcAft>
              <a:defRPr/>
            </a:pPr>
            <a:endParaRPr lang="en-US" sz="2400" b="1" dirty="0"/>
          </a:p>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a:p>
            <a:pPr fontAlgn="auto">
              <a:spcBef>
                <a:spcPts val="0"/>
              </a:spcBef>
              <a:spcAft>
                <a:spcPts val="0"/>
              </a:spcAft>
              <a:defRPr/>
            </a:pPr>
            <a:r>
              <a:rPr lang="en-US" sz="2400" b="1" dirty="0"/>
              <a:t> </a:t>
            </a:r>
            <a:endParaRPr lang="en-US" sz="2400" i="1" dirty="0"/>
          </a:p>
        </p:txBody>
      </p:sp>
      <p:pic>
        <p:nvPicPr>
          <p:cNvPr id="21510" name="Picture 2" descr="E:\NIET\Project\xLogo11.png.pagespeed.ic.pydHLuCQEZ.png">
            <a:extLst>
              <a:ext uri="{FF2B5EF4-FFF2-40B4-BE49-F238E27FC236}">
                <a16:creationId xmlns:a16="http://schemas.microsoft.com/office/drawing/2014/main" id="{560FA488-FD4A-438F-93D3-5D2170553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Rectangle 8">
            <a:extLst>
              <a:ext uri="{FF2B5EF4-FFF2-40B4-BE49-F238E27FC236}">
                <a16:creationId xmlns:a16="http://schemas.microsoft.com/office/drawing/2014/main" id="{8031335C-88D5-4550-BCC6-416C45A069C4}"/>
              </a:ext>
            </a:extLst>
          </p:cNvPr>
          <p:cNvSpPr>
            <a:spLocks noChangeArrowheads="1"/>
          </p:cNvSpPr>
          <p:nvPr/>
        </p:nvSpPr>
        <p:spPr bwMode="auto">
          <a:xfrm>
            <a:off x="609600" y="990600"/>
            <a:ext cx="82296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200" b="1" dirty="0">
                <a:latin typeface="Calibri" panose="020F0502020204030204" pitchFamily="34" charset="0"/>
              </a:rPr>
              <a:t>2. Min-heap property: </a:t>
            </a:r>
            <a:r>
              <a:rPr lang="en-IN" sz="2200" dirty="0">
                <a:latin typeface="+mj-lt"/>
              </a:rPr>
              <a:t>A </a:t>
            </a:r>
            <a:r>
              <a:rPr lang="en-IN" sz="2200" b="1" dirty="0">
                <a:latin typeface="+mj-lt"/>
              </a:rPr>
              <a:t>min</a:t>
            </a:r>
            <a:r>
              <a:rPr lang="en-IN" sz="2200" dirty="0">
                <a:latin typeface="+mj-lt"/>
              </a:rPr>
              <a:t>-</a:t>
            </a:r>
            <a:r>
              <a:rPr lang="en-IN" sz="2200" b="1" dirty="0">
                <a:latin typeface="+mj-lt"/>
              </a:rPr>
              <a:t>heap</a:t>
            </a:r>
            <a:r>
              <a:rPr lang="en-IN" sz="2200" dirty="0">
                <a:latin typeface="+mj-lt"/>
              </a:rPr>
              <a:t> is a </a:t>
            </a:r>
            <a:r>
              <a:rPr lang="en-IN" sz="2200" b="1" dirty="0">
                <a:latin typeface="+mj-lt"/>
              </a:rPr>
              <a:t>binary</a:t>
            </a:r>
            <a:r>
              <a:rPr lang="en-IN" sz="2200" dirty="0">
                <a:latin typeface="+mj-lt"/>
              </a:rPr>
              <a:t> tree such that. - the data contained in each node is less than (or equal to) the data in that node's children. - the </a:t>
            </a:r>
            <a:r>
              <a:rPr lang="en-IN" sz="2200" b="1" dirty="0">
                <a:latin typeface="+mj-lt"/>
              </a:rPr>
              <a:t>binary</a:t>
            </a:r>
            <a:r>
              <a:rPr lang="en-IN" sz="2200" dirty="0">
                <a:latin typeface="+mj-lt"/>
              </a:rPr>
              <a:t> tree is complete</a:t>
            </a:r>
            <a:endParaRPr lang="en-US" altLang="en-US" sz="2200" b="1" dirty="0">
              <a:latin typeface="+mj-lt"/>
            </a:endParaRPr>
          </a:p>
          <a:p>
            <a:pPr algn="just" eaLnBrk="1" hangingPunct="1"/>
            <a:r>
              <a:rPr lang="en-US" altLang="en-US" sz="2200" dirty="0">
                <a:latin typeface="+mj-lt"/>
              </a:rPr>
              <a:t>for every node </a:t>
            </a:r>
            <a:r>
              <a:rPr lang="en-US" altLang="en-US" sz="2200" dirty="0" err="1">
                <a:latin typeface="+mj-lt"/>
              </a:rPr>
              <a:t>i</a:t>
            </a:r>
            <a:r>
              <a:rPr lang="en-US" altLang="en-US" sz="2200" dirty="0">
                <a:latin typeface="+mj-lt"/>
              </a:rPr>
              <a:t> other than the root</a:t>
            </a:r>
          </a:p>
          <a:p>
            <a:pPr algn="just" eaLnBrk="1" hangingPunct="1"/>
            <a:r>
              <a:rPr lang="en-US" altLang="en-US" sz="2200" dirty="0">
                <a:latin typeface="+mj-lt"/>
              </a:rPr>
              <a:t>                                          A[PARENT(</a:t>
            </a:r>
            <a:r>
              <a:rPr lang="en-US" altLang="en-US" sz="2200" dirty="0" err="1">
                <a:latin typeface="+mj-lt"/>
              </a:rPr>
              <a:t>i</a:t>
            </a:r>
            <a:r>
              <a:rPr lang="en-US" altLang="en-US" sz="2200" dirty="0">
                <a:latin typeface="+mj-lt"/>
              </a:rPr>
              <a:t>)] &lt;= A[</a:t>
            </a:r>
            <a:r>
              <a:rPr lang="en-US" altLang="en-US" sz="2200" dirty="0" err="1">
                <a:latin typeface="+mj-lt"/>
              </a:rPr>
              <a:t>i</a:t>
            </a:r>
            <a:r>
              <a:rPr lang="en-US" altLang="en-US" sz="2200" dirty="0">
                <a:latin typeface="+mj-lt"/>
              </a:rPr>
              <a:t>]</a:t>
            </a:r>
          </a:p>
          <a:p>
            <a:pPr algn="just" eaLnBrk="1" hangingPunct="1"/>
            <a:endParaRPr lang="en-US" altLang="en-US" sz="2200" dirty="0">
              <a:latin typeface="+mj-lt"/>
            </a:endParaRPr>
          </a:p>
          <a:p>
            <a:pPr algn="just" eaLnBrk="1" hangingPunct="1"/>
            <a:endParaRPr lang="en-US" altLang="en-US" sz="2200" dirty="0">
              <a:latin typeface="+mj-lt"/>
            </a:endParaRPr>
          </a:p>
          <a:p>
            <a:pPr eaLnBrk="1" hangingPunct="1"/>
            <a:endParaRPr lang="en-US" altLang="en-US" sz="2200" b="1" dirty="0">
              <a:latin typeface="Calibri" panose="020F0502020204030204" pitchFamily="34" charset="0"/>
            </a:endParaRPr>
          </a:p>
        </p:txBody>
      </p:sp>
      <p:pic>
        <p:nvPicPr>
          <p:cNvPr id="8" name="Picture 7" descr="Binary Heap - GeeksforGeeks">
            <a:extLst>
              <a:ext uri="{FF2B5EF4-FFF2-40B4-BE49-F238E27FC236}">
                <a16:creationId xmlns:a16="http://schemas.microsoft.com/office/drawing/2014/main" id="{03345554-657A-46E2-88F4-D534B8E3BF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971800"/>
            <a:ext cx="4571999" cy="3048000"/>
          </a:xfrm>
          <a:prstGeom prst="rect">
            <a:avLst/>
          </a:prstGeom>
          <a:noFill/>
          <a:ln>
            <a:noFill/>
          </a:ln>
        </p:spPr>
      </p:pic>
      <p:pic>
        <p:nvPicPr>
          <p:cNvPr id="2" name="Picture 1" descr="A logo for a company&#10;&#10;Description automatically generated">
            <a:extLst>
              <a:ext uri="{FF2B5EF4-FFF2-40B4-BE49-F238E27FC236}">
                <a16:creationId xmlns:a16="http://schemas.microsoft.com/office/drawing/2014/main" id="{781EF7B1-F4A4-318A-D43F-97CE39DC8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55378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A6B9E65-A614-4A7B-B2F7-88D8ECBBDAFD}"/>
              </a:ext>
            </a:extLst>
          </p:cNvPr>
          <p:cNvSpPr>
            <a:spLocks noGrp="1"/>
          </p:cNvSpPr>
          <p:nvPr>
            <p:ph type="dt" sz="quarter" idx="10"/>
          </p:nvPr>
        </p:nvSpPr>
        <p:spPr/>
        <p:txBody>
          <a:bodyPr/>
          <a:lstStyle/>
          <a:p>
            <a:pPr>
              <a:defRPr/>
            </a:pPr>
            <a:fld id="{03A6F812-E921-48FB-998F-CDD046F668EF}" type="datetime5">
              <a:rPr lang="en-US" smtClean="0"/>
              <a:t>29-Jul-24</a:t>
            </a:fld>
            <a:endParaRPr lang="en-US"/>
          </a:p>
        </p:txBody>
      </p:sp>
      <p:sp>
        <p:nvSpPr>
          <p:cNvPr id="5" name="Footer Placeholder 4">
            <a:extLst>
              <a:ext uri="{FF2B5EF4-FFF2-40B4-BE49-F238E27FC236}">
                <a16:creationId xmlns:a16="http://schemas.microsoft.com/office/drawing/2014/main" id="{ABCFAFE1-B465-4AFB-B99D-31B10CF37B22}"/>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44D644BF-846A-4C4A-95A8-0D75BC61ACD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7D6765-A453-4BCD-BAB1-1322620DCEAB}" type="slidenum">
              <a:rPr lang="en-US" altLang="en-US">
                <a:solidFill>
                  <a:srgbClr val="898989"/>
                </a:solidFill>
                <a:latin typeface="Calibri" panose="020F0502020204030204" pitchFamily="34" charset="0"/>
              </a:rPr>
              <a:pPr eaLnBrk="1" hangingPunct="1"/>
              <a:t>65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5065F9C-A4F5-4FE1-B087-B2A53B7ECA13}"/>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fontAlgn="auto">
              <a:spcBef>
                <a:spcPts val="0"/>
              </a:spcBef>
              <a:spcAft>
                <a:spcPts val="0"/>
              </a:spcAft>
              <a:defRPr/>
            </a:pPr>
            <a:endParaRPr lang="en-US" sz="2400" b="1" dirty="0"/>
          </a:p>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a:p>
            <a:pPr fontAlgn="auto">
              <a:spcBef>
                <a:spcPts val="0"/>
              </a:spcBef>
              <a:spcAft>
                <a:spcPts val="0"/>
              </a:spcAft>
              <a:defRPr/>
            </a:pPr>
            <a:r>
              <a:rPr lang="en-US" sz="2400" b="1" dirty="0"/>
              <a:t> </a:t>
            </a:r>
            <a:endParaRPr lang="en-US" sz="2400" i="1" dirty="0"/>
          </a:p>
        </p:txBody>
      </p:sp>
      <p:pic>
        <p:nvPicPr>
          <p:cNvPr id="22534" name="Picture 2" descr="E:\NIET\Project\xLogo11.png.pagespeed.ic.pydHLuCQEZ.png">
            <a:extLst>
              <a:ext uri="{FF2B5EF4-FFF2-40B4-BE49-F238E27FC236}">
                <a16:creationId xmlns:a16="http://schemas.microsoft.com/office/drawing/2014/main" id="{147A191A-1E53-431D-936C-39A8C3627B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Rectangle 9">
            <a:extLst>
              <a:ext uri="{FF2B5EF4-FFF2-40B4-BE49-F238E27FC236}">
                <a16:creationId xmlns:a16="http://schemas.microsoft.com/office/drawing/2014/main" id="{48F852B8-D82E-4633-9459-BEA297645C64}"/>
              </a:ext>
            </a:extLst>
          </p:cNvPr>
          <p:cNvSpPr>
            <a:spLocks noChangeArrowheads="1"/>
          </p:cNvSpPr>
          <p:nvPr/>
        </p:nvSpPr>
        <p:spPr bwMode="auto">
          <a:xfrm>
            <a:off x="533400" y="1143000"/>
            <a:ext cx="8305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dirty="0">
                <a:latin typeface="Calibri" panose="020F0502020204030204" pitchFamily="34" charset="0"/>
              </a:rPr>
              <a:t>Four basic procedures on heap are</a:t>
            </a:r>
          </a:p>
          <a:p>
            <a:pPr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1. </a:t>
            </a:r>
            <a:r>
              <a:rPr lang="en-US" altLang="en-US" sz="2200" dirty="0" err="1">
                <a:latin typeface="Calibri" panose="020F0502020204030204" pitchFamily="34" charset="0"/>
              </a:rPr>
              <a:t>Heapify</a:t>
            </a:r>
            <a:r>
              <a:rPr lang="en-US" altLang="en-US" sz="2200" dirty="0">
                <a:latin typeface="Calibri" panose="020F0502020204030204" pitchFamily="34" charset="0"/>
              </a:rPr>
              <a:t>, which runs in O(lg </a:t>
            </a:r>
            <a:r>
              <a:rPr lang="en-US" altLang="en-US" sz="2200" i="1" dirty="0">
                <a:latin typeface="Calibri" panose="020F0502020204030204" pitchFamily="34" charset="0"/>
              </a:rPr>
              <a:t>n) time.</a:t>
            </a:r>
          </a:p>
          <a:p>
            <a:pPr marL="457200" indent="-457200" eaLnBrk="1" hangingPunct="1">
              <a:buAutoNum type="arabicPeriod"/>
            </a:pPr>
            <a:endParaRPr lang="en-US" altLang="en-US" sz="2200" i="1" dirty="0">
              <a:latin typeface="Calibri" panose="020F0502020204030204" pitchFamily="34" charset="0"/>
            </a:endParaRPr>
          </a:p>
          <a:p>
            <a:pPr eaLnBrk="1" hangingPunct="1"/>
            <a:r>
              <a:rPr lang="en-US" altLang="en-US" sz="2200" dirty="0">
                <a:latin typeface="Calibri" panose="020F0502020204030204" pitchFamily="34" charset="0"/>
              </a:rPr>
              <a:t>2. Build-Heap, which runs in linear time.</a:t>
            </a:r>
          </a:p>
          <a:p>
            <a:pPr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3. Heap Sort, which runs in O(</a:t>
            </a:r>
            <a:r>
              <a:rPr lang="en-US" altLang="en-US" sz="2200" i="1" dirty="0">
                <a:latin typeface="Calibri" panose="020F0502020204030204" pitchFamily="34" charset="0"/>
              </a:rPr>
              <a:t>n lg n) time.</a:t>
            </a:r>
          </a:p>
          <a:p>
            <a:pPr eaLnBrk="1" hangingPunct="1"/>
            <a:endParaRPr lang="en-US" altLang="en-US" sz="2200" i="1" dirty="0">
              <a:latin typeface="Calibri" panose="020F0502020204030204" pitchFamily="34" charset="0"/>
            </a:endParaRPr>
          </a:p>
          <a:p>
            <a:pPr eaLnBrk="1" hangingPunct="1"/>
            <a:r>
              <a:rPr lang="en-US" altLang="en-US" sz="2200" dirty="0">
                <a:latin typeface="Calibri" panose="020F0502020204030204" pitchFamily="34" charset="0"/>
              </a:rPr>
              <a:t>4. Extract-Max, which runs in O(lg </a:t>
            </a:r>
            <a:r>
              <a:rPr lang="en-US" altLang="en-US" sz="2200" i="1" dirty="0">
                <a:latin typeface="Calibri" panose="020F0502020204030204" pitchFamily="34" charset="0"/>
              </a:rPr>
              <a:t>n) time.</a:t>
            </a:r>
            <a:endParaRPr lang="en-US" altLang="en-US" sz="2200" dirty="0">
              <a:latin typeface="Calibri" panose="020F0502020204030204" pitchFamily="34" charset="0"/>
            </a:endParaRPr>
          </a:p>
        </p:txBody>
      </p:sp>
      <p:pic>
        <p:nvPicPr>
          <p:cNvPr id="2" name="Picture 1" descr="A logo for a company&#10;&#10;Description automatically generated">
            <a:extLst>
              <a:ext uri="{FF2B5EF4-FFF2-40B4-BE49-F238E27FC236}">
                <a16:creationId xmlns:a16="http://schemas.microsoft.com/office/drawing/2014/main" id="{C1BA888F-E33A-17F2-56D5-BCF7F62B9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7B75B6A-A639-4091-AD34-EA37B70D765D}"/>
              </a:ext>
            </a:extLst>
          </p:cNvPr>
          <p:cNvSpPr>
            <a:spLocks noGrp="1"/>
          </p:cNvSpPr>
          <p:nvPr>
            <p:ph type="dt" sz="quarter" idx="10"/>
          </p:nvPr>
        </p:nvSpPr>
        <p:spPr/>
        <p:txBody>
          <a:bodyPr/>
          <a:lstStyle/>
          <a:p>
            <a:pPr>
              <a:defRPr/>
            </a:pPr>
            <a:fld id="{2549C841-9067-440D-B1C4-2872973DAACE}" type="datetime5">
              <a:rPr lang="en-US" smtClean="0"/>
              <a:t>29-Jul-24</a:t>
            </a:fld>
            <a:endParaRPr lang="en-US"/>
          </a:p>
        </p:txBody>
      </p:sp>
      <p:sp>
        <p:nvSpPr>
          <p:cNvPr id="5" name="Footer Placeholder 4">
            <a:extLst>
              <a:ext uri="{FF2B5EF4-FFF2-40B4-BE49-F238E27FC236}">
                <a16:creationId xmlns:a16="http://schemas.microsoft.com/office/drawing/2014/main" id="{19E1A35B-AA47-4519-991D-D8FBA3EF9C4A}"/>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E708C37E-D059-40CF-8238-8DAC9CA4ED4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E7D5E06-CF01-4371-984D-3C4228E4AB67}" type="slidenum">
              <a:rPr lang="en-US" altLang="en-US">
                <a:solidFill>
                  <a:srgbClr val="898989"/>
                </a:solidFill>
                <a:latin typeface="Calibri" panose="020F0502020204030204" pitchFamily="34" charset="0"/>
              </a:rPr>
              <a:pPr eaLnBrk="1" hangingPunct="1"/>
              <a:t>66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EE97A894-2F86-4F57-A961-130A89B7F8DC}"/>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fontAlgn="auto">
              <a:spcBef>
                <a:spcPts val="0"/>
              </a:spcBef>
              <a:spcAft>
                <a:spcPts val="0"/>
              </a:spcAft>
              <a:defRPr/>
            </a:pPr>
            <a:endParaRPr lang="en-US" sz="2400" b="1" dirty="0"/>
          </a:p>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a:p>
            <a:pPr algn="ctr" fontAlgn="auto">
              <a:spcBef>
                <a:spcPts val="0"/>
              </a:spcBef>
              <a:spcAft>
                <a:spcPts val="0"/>
              </a:spcAft>
              <a:defRPr/>
            </a:pPr>
            <a:r>
              <a:rPr lang="en-US" sz="3200" b="1" dirty="0"/>
              <a:t> </a:t>
            </a:r>
            <a:endParaRPr lang="en-US" sz="3200" i="1" dirty="0"/>
          </a:p>
        </p:txBody>
      </p:sp>
      <p:pic>
        <p:nvPicPr>
          <p:cNvPr id="23558" name="Picture 2" descr="E:\NIET\Project\xLogo11.png.pagespeed.ic.pydHLuCQEZ.png">
            <a:extLst>
              <a:ext uri="{FF2B5EF4-FFF2-40B4-BE49-F238E27FC236}">
                <a16:creationId xmlns:a16="http://schemas.microsoft.com/office/drawing/2014/main" id="{8BC150A4-B874-4D40-8E73-61A12D201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Rectangle 8">
            <a:extLst>
              <a:ext uri="{FF2B5EF4-FFF2-40B4-BE49-F238E27FC236}">
                <a16:creationId xmlns:a16="http://schemas.microsoft.com/office/drawing/2014/main" id="{ABE05733-B054-4B69-A426-26355BC0A11B}"/>
              </a:ext>
            </a:extLst>
          </p:cNvPr>
          <p:cNvSpPr>
            <a:spLocks noChangeArrowheads="1"/>
          </p:cNvSpPr>
          <p:nvPr/>
        </p:nvSpPr>
        <p:spPr bwMode="auto">
          <a:xfrm>
            <a:off x="533400" y="1066800"/>
            <a:ext cx="8229600" cy="421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dirty="0" err="1">
                <a:latin typeface="Calibri" panose="020F0502020204030204" pitchFamily="34" charset="0"/>
              </a:rPr>
              <a:t>Heapify</a:t>
            </a:r>
            <a:r>
              <a:rPr lang="en-US" altLang="en-US" sz="2400" b="1" dirty="0">
                <a:latin typeface="Calibri" panose="020F0502020204030204" pitchFamily="34" charset="0"/>
              </a:rPr>
              <a:t> (</a:t>
            </a:r>
            <a:r>
              <a:rPr lang="en-US" altLang="en-US" sz="2400" b="1" i="1" dirty="0">
                <a:latin typeface="Calibri" panose="020F0502020204030204" pitchFamily="34" charset="0"/>
              </a:rPr>
              <a:t>A, </a:t>
            </a:r>
            <a:r>
              <a:rPr lang="en-US" altLang="en-US" sz="2400" b="1" i="1" dirty="0" err="1">
                <a:latin typeface="Calibri" panose="020F0502020204030204" pitchFamily="34" charset="0"/>
              </a:rPr>
              <a:t>i</a:t>
            </a:r>
            <a:r>
              <a:rPr lang="en-US" altLang="en-US" sz="2400" b="1" i="1" dirty="0">
                <a:latin typeface="Calibri" panose="020F0502020204030204" pitchFamily="34" charset="0"/>
              </a:rPr>
              <a:t>)</a:t>
            </a:r>
          </a:p>
          <a:p>
            <a:pPr eaLnBrk="1" hangingPunct="1"/>
            <a:endParaRPr lang="en-US" altLang="en-US" sz="2400" b="1" i="1" dirty="0">
              <a:latin typeface="Calibri" panose="020F0502020204030204" pitchFamily="34" charset="0"/>
            </a:endParaRPr>
          </a:p>
          <a:p>
            <a:pPr eaLnBrk="1" hangingPunct="1"/>
            <a:r>
              <a:rPr lang="en-US" altLang="en-US" sz="2200" dirty="0">
                <a:latin typeface="Calibri" panose="020F0502020204030204" pitchFamily="34" charset="0"/>
              </a:rPr>
              <a:t>1. </a:t>
            </a:r>
            <a:r>
              <a:rPr lang="en-US" altLang="en-US" sz="2200" i="1" dirty="0">
                <a:latin typeface="Calibri" panose="020F0502020204030204" pitchFamily="34" charset="0"/>
              </a:rPr>
              <a:t>l ← left [</a:t>
            </a:r>
            <a:r>
              <a:rPr lang="en-US" altLang="en-US" sz="2200" i="1" dirty="0" err="1">
                <a:latin typeface="Calibri" panose="020F0502020204030204" pitchFamily="34" charset="0"/>
              </a:rPr>
              <a:t>i</a:t>
            </a:r>
            <a:r>
              <a:rPr lang="en-US" altLang="en-US" sz="2200" i="1" dirty="0">
                <a:latin typeface="Calibri" panose="020F0502020204030204" pitchFamily="34" charset="0"/>
              </a:rPr>
              <a:t>]</a:t>
            </a:r>
          </a:p>
          <a:p>
            <a:pPr eaLnBrk="1" hangingPunct="1"/>
            <a:r>
              <a:rPr lang="en-US" altLang="en-US" sz="2200" dirty="0">
                <a:latin typeface="Calibri" panose="020F0502020204030204" pitchFamily="34" charset="0"/>
              </a:rPr>
              <a:t>2. </a:t>
            </a:r>
            <a:r>
              <a:rPr lang="en-US" altLang="en-US" sz="2200" i="1" dirty="0">
                <a:latin typeface="Calibri" panose="020F0502020204030204" pitchFamily="34" charset="0"/>
              </a:rPr>
              <a:t>r ← right [</a:t>
            </a:r>
            <a:r>
              <a:rPr lang="en-US" altLang="en-US" sz="2200" i="1" dirty="0" err="1">
                <a:latin typeface="Calibri" panose="020F0502020204030204" pitchFamily="34" charset="0"/>
              </a:rPr>
              <a:t>i</a:t>
            </a:r>
            <a:r>
              <a:rPr lang="en-US" altLang="en-US" sz="2200" i="1" dirty="0">
                <a:latin typeface="Calibri" panose="020F0502020204030204" pitchFamily="34" charset="0"/>
              </a:rPr>
              <a:t>]</a:t>
            </a:r>
          </a:p>
          <a:p>
            <a:pPr eaLnBrk="1" hangingPunct="1"/>
            <a:r>
              <a:rPr lang="en-US" altLang="en-US" sz="2200" dirty="0">
                <a:latin typeface="Calibri" panose="020F0502020204030204" pitchFamily="34" charset="0"/>
              </a:rPr>
              <a:t>3. if </a:t>
            </a:r>
            <a:r>
              <a:rPr lang="en-US" altLang="en-US" sz="2200" i="1" dirty="0">
                <a:latin typeface="Calibri" panose="020F0502020204030204" pitchFamily="34" charset="0"/>
              </a:rPr>
              <a:t>l ≤ heap-size [A] OR A[l] &gt; A[</a:t>
            </a:r>
            <a:r>
              <a:rPr lang="en-US" altLang="en-US" sz="2200" i="1" dirty="0" err="1">
                <a:latin typeface="Calibri" panose="020F0502020204030204" pitchFamily="34" charset="0"/>
              </a:rPr>
              <a:t>i</a:t>
            </a:r>
            <a:r>
              <a:rPr lang="en-US" altLang="en-US" sz="2200" i="1" dirty="0">
                <a:latin typeface="Calibri" panose="020F0502020204030204" pitchFamily="34" charset="0"/>
              </a:rPr>
              <a:t>]</a:t>
            </a:r>
          </a:p>
          <a:p>
            <a:pPr eaLnBrk="1" hangingPunct="1"/>
            <a:r>
              <a:rPr lang="en-US" altLang="en-US" sz="2200" dirty="0">
                <a:latin typeface="Calibri" panose="020F0502020204030204" pitchFamily="34" charset="0"/>
              </a:rPr>
              <a:t>4.     then largest ← </a:t>
            </a:r>
            <a:r>
              <a:rPr lang="en-US" altLang="en-US" sz="2200" i="1" dirty="0">
                <a:latin typeface="Calibri" panose="020F0502020204030204" pitchFamily="34" charset="0"/>
              </a:rPr>
              <a:t>l</a:t>
            </a:r>
          </a:p>
          <a:p>
            <a:pPr eaLnBrk="1" hangingPunct="1"/>
            <a:r>
              <a:rPr lang="en-US" altLang="en-US" sz="2200" dirty="0">
                <a:latin typeface="Calibri" panose="020F0502020204030204" pitchFamily="34" charset="0"/>
              </a:rPr>
              <a:t>5.     else largest ← </a:t>
            </a:r>
            <a:r>
              <a:rPr lang="en-US" altLang="en-US" sz="2200" i="1" dirty="0" err="1">
                <a:latin typeface="Calibri" panose="020F0502020204030204" pitchFamily="34" charset="0"/>
              </a:rPr>
              <a:t>i</a:t>
            </a:r>
            <a:endParaRPr lang="en-US" altLang="en-US" sz="2200" i="1" dirty="0">
              <a:latin typeface="Calibri" panose="020F0502020204030204" pitchFamily="34" charset="0"/>
            </a:endParaRPr>
          </a:p>
          <a:p>
            <a:pPr eaLnBrk="1" hangingPunct="1"/>
            <a:r>
              <a:rPr lang="en-US" altLang="en-US" sz="2200" dirty="0">
                <a:latin typeface="Calibri" panose="020F0502020204030204" pitchFamily="34" charset="0"/>
              </a:rPr>
              <a:t>6. if </a:t>
            </a:r>
            <a:r>
              <a:rPr lang="en-US" altLang="en-US" sz="2200" i="1" dirty="0">
                <a:latin typeface="Calibri" panose="020F0502020204030204" pitchFamily="34" charset="0"/>
              </a:rPr>
              <a:t>r ≤ heap-size [A] OR A[r] &gt; A[largest]</a:t>
            </a:r>
          </a:p>
          <a:p>
            <a:pPr eaLnBrk="1" hangingPunct="1"/>
            <a:r>
              <a:rPr lang="en-US" altLang="en-US" sz="2200" dirty="0">
                <a:latin typeface="Calibri" panose="020F0502020204030204" pitchFamily="34" charset="0"/>
              </a:rPr>
              <a:t>7.      then largest ← </a:t>
            </a:r>
            <a:r>
              <a:rPr lang="en-US" altLang="en-US" sz="2200" i="1" dirty="0">
                <a:latin typeface="Calibri" panose="020F0502020204030204" pitchFamily="34" charset="0"/>
              </a:rPr>
              <a:t>r</a:t>
            </a:r>
          </a:p>
          <a:p>
            <a:pPr eaLnBrk="1" hangingPunct="1"/>
            <a:r>
              <a:rPr lang="en-US" altLang="en-US" sz="2200" dirty="0">
                <a:latin typeface="Calibri" panose="020F0502020204030204" pitchFamily="34" charset="0"/>
              </a:rPr>
              <a:t>8. if largest </a:t>
            </a:r>
            <a:r>
              <a:rPr lang="en-US" altLang="en-US" sz="2200" i="1" dirty="0">
                <a:latin typeface="Calibri" panose="020F0502020204030204" pitchFamily="34" charset="0"/>
              </a:rPr>
              <a:t>≠ </a:t>
            </a:r>
            <a:r>
              <a:rPr lang="en-US" altLang="en-US" sz="2200" i="1" dirty="0" err="1">
                <a:latin typeface="Calibri" panose="020F0502020204030204" pitchFamily="34" charset="0"/>
              </a:rPr>
              <a:t>i</a:t>
            </a:r>
            <a:endParaRPr lang="en-US" altLang="en-US" sz="2200" i="1" dirty="0">
              <a:latin typeface="Calibri" panose="020F0502020204030204" pitchFamily="34" charset="0"/>
            </a:endParaRPr>
          </a:p>
          <a:p>
            <a:pPr eaLnBrk="1" hangingPunct="1"/>
            <a:r>
              <a:rPr lang="en-US" altLang="en-US" sz="2200" dirty="0">
                <a:latin typeface="Calibri" panose="020F0502020204030204" pitchFamily="34" charset="0"/>
              </a:rPr>
              <a:t>9.      then exchange </a:t>
            </a:r>
            <a:r>
              <a:rPr lang="en-US" altLang="en-US" sz="2200" i="1" dirty="0">
                <a:latin typeface="Calibri" panose="020F0502020204030204" pitchFamily="34" charset="0"/>
              </a:rPr>
              <a:t>A[</a:t>
            </a:r>
            <a:r>
              <a:rPr lang="en-US" altLang="en-US" sz="2200" i="1" dirty="0" err="1">
                <a:latin typeface="Calibri" panose="020F0502020204030204" pitchFamily="34" charset="0"/>
              </a:rPr>
              <a:t>i</a:t>
            </a:r>
            <a:r>
              <a:rPr lang="en-US" altLang="en-US" sz="2200" i="1" dirty="0">
                <a:latin typeface="Calibri" panose="020F0502020204030204" pitchFamily="34" charset="0"/>
              </a:rPr>
              <a:t>] ↔ A[largest]</a:t>
            </a:r>
          </a:p>
          <a:p>
            <a:pPr eaLnBrk="1" hangingPunct="1"/>
            <a:r>
              <a:rPr lang="en-US" altLang="en-US" sz="2200" dirty="0">
                <a:latin typeface="Calibri" panose="020F0502020204030204" pitchFamily="34" charset="0"/>
              </a:rPr>
              <a:t>10. </a:t>
            </a:r>
            <a:r>
              <a:rPr lang="en-US" altLang="en-US" sz="2200" dirty="0" err="1">
                <a:latin typeface="Calibri" panose="020F0502020204030204" pitchFamily="34" charset="0"/>
              </a:rPr>
              <a:t>Heapify</a:t>
            </a:r>
            <a:r>
              <a:rPr lang="en-US" altLang="en-US" sz="2200" dirty="0">
                <a:latin typeface="Calibri" panose="020F0502020204030204" pitchFamily="34" charset="0"/>
              </a:rPr>
              <a:t> (</a:t>
            </a:r>
            <a:r>
              <a:rPr lang="en-US" altLang="en-US" sz="2200" i="1" dirty="0">
                <a:latin typeface="Calibri" panose="020F0502020204030204" pitchFamily="34" charset="0"/>
              </a:rPr>
              <a:t>A, largest)</a:t>
            </a:r>
            <a:endParaRPr lang="en-US" altLang="en-US" sz="2200" b="1" dirty="0">
              <a:latin typeface="Calibri" panose="020F0502020204030204" pitchFamily="34" charset="0"/>
            </a:endParaRPr>
          </a:p>
        </p:txBody>
      </p:sp>
      <p:pic>
        <p:nvPicPr>
          <p:cNvPr id="2" name="Picture 1" descr="A logo for a company&#10;&#10;Description automatically generated">
            <a:extLst>
              <a:ext uri="{FF2B5EF4-FFF2-40B4-BE49-F238E27FC236}">
                <a16:creationId xmlns:a16="http://schemas.microsoft.com/office/drawing/2014/main" id="{855452A3-13E5-6D46-3100-AF5D1CF565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9">
                                            <p:txEl>
                                              <p:pRg st="2" end="2"/>
                                            </p:txEl>
                                          </p:spTgt>
                                        </p:tgtEl>
                                        <p:attrNameLst>
                                          <p:attrName>style.visibility</p:attrName>
                                        </p:attrNameLst>
                                      </p:cBhvr>
                                      <p:to>
                                        <p:strVal val="visible"/>
                                      </p:to>
                                    </p:set>
                                    <p:animEffect transition="in" filter="fade">
                                      <p:cBhvr>
                                        <p:cTn id="7" dur="1000"/>
                                        <p:tgtEl>
                                          <p:spTgt spid="23559">
                                            <p:txEl>
                                              <p:pRg st="2" end="2"/>
                                            </p:txEl>
                                          </p:spTgt>
                                        </p:tgtEl>
                                      </p:cBhvr>
                                    </p:animEffect>
                                    <p:anim calcmode="lin" valueType="num">
                                      <p:cBhvr>
                                        <p:cTn id="8" dur="1000" fill="hold"/>
                                        <p:tgtEl>
                                          <p:spTgt spid="23559">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3559">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3559">
                                            <p:txEl>
                                              <p:pRg st="3" end="3"/>
                                            </p:txEl>
                                          </p:spTgt>
                                        </p:tgtEl>
                                        <p:attrNameLst>
                                          <p:attrName>style.visibility</p:attrName>
                                        </p:attrNameLst>
                                      </p:cBhvr>
                                      <p:to>
                                        <p:strVal val="visible"/>
                                      </p:to>
                                    </p:set>
                                    <p:animEffect transition="in" filter="fade">
                                      <p:cBhvr>
                                        <p:cTn id="12" dur="1000"/>
                                        <p:tgtEl>
                                          <p:spTgt spid="23559">
                                            <p:txEl>
                                              <p:pRg st="3" end="3"/>
                                            </p:txEl>
                                          </p:spTgt>
                                        </p:tgtEl>
                                      </p:cBhvr>
                                    </p:animEffect>
                                    <p:anim calcmode="lin" valueType="num">
                                      <p:cBhvr>
                                        <p:cTn id="13" dur="1000" fill="hold"/>
                                        <p:tgtEl>
                                          <p:spTgt spid="23559">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23559">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3559">
                                            <p:txEl>
                                              <p:pRg st="4" end="4"/>
                                            </p:txEl>
                                          </p:spTgt>
                                        </p:tgtEl>
                                        <p:attrNameLst>
                                          <p:attrName>style.visibility</p:attrName>
                                        </p:attrNameLst>
                                      </p:cBhvr>
                                      <p:to>
                                        <p:strVal val="visible"/>
                                      </p:to>
                                    </p:set>
                                    <p:animEffect transition="in" filter="fade">
                                      <p:cBhvr>
                                        <p:cTn id="17" dur="1000"/>
                                        <p:tgtEl>
                                          <p:spTgt spid="23559">
                                            <p:txEl>
                                              <p:pRg st="4" end="4"/>
                                            </p:txEl>
                                          </p:spTgt>
                                        </p:tgtEl>
                                      </p:cBhvr>
                                    </p:animEffect>
                                    <p:anim calcmode="lin" valueType="num">
                                      <p:cBhvr>
                                        <p:cTn id="18" dur="1000" fill="hold"/>
                                        <p:tgtEl>
                                          <p:spTgt spid="23559">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23559">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3559">
                                            <p:txEl>
                                              <p:pRg st="5" end="5"/>
                                            </p:txEl>
                                          </p:spTgt>
                                        </p:tgtEl>
                                        <p:attrNameLst>
                                          <p:attrName>style.visibility</p:attrName>
                                        </p:attrNameLst>
                                      </p:cBhvr>
                                      <p:to>
                                        <p:strVal val="visible"/>
                                      </p:to>
                                    </p:set>
                                    <p:animEffect transition="in" filter="fade">
                                      <p:cBhvr>
                                        <p:cTn id="22" dur="1000"/>
                                        <p:tgtEl>
                                          <p:spTgt spid="23559">
                                            <p:txEl>
                                              <p:pRg st="5" end="5"/>
                                            </p:txEl>
                                          </p:spTgt>
                                        </p:tgtEl>
                                      </p:cBhvr>
                                    </p:animEffect>
                                    <p:anim calcmode="lin" valueType="num">
                                      <p:cBhvr>
                                        <p:cTn id="23" dur="1000" fill="hold"/>
                                        <p:tgtEl>
                                          <p:spTgt spid="23559">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23559">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559">
                                            <p:txEl>
                                              <p:pRg st="6" end="6"/>
                                            </p:txEl>
                                          </p:spTgt>
                                        </p:tgtEl>
                                        <p:attrNameLst>
                                          <p:attrName>style.visibility</p:attrName>
                                        </p:attrNameLst>
                                      </p:cBhvr>
                                      <p:to>
                                        <p:strVal val="visible"/>
                                      </p:to>
                                    </p:set>
                                    <p:animEffect transition="in" filter="fade">
                                      <p:cBhvr>
                                        <p:cTn id="27" dur="1000"/>
                                        <p:tgtEl>
                                          <p:spTgt spid="23559">
                                            <p:txEl>
                                              <p:pRg st="6" end="6"/>
                                            </p:txEl>
                                          </p:spTgt>
                                        </p:tgtEl>
                                      </p:cBhvr>
                                    </p:animEffect>
                                    <p:anim calcmode="lin" valueType="num">
                                      <p:cBhvr>
                                        <p:cTn id="28" dur="1000" fill="hold"/>
                                        <p:tgtEl>
                                          <p:spTgt spid="23559">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23559">
                                            <p:txEl>
                                              <p:pRg st="6" end="6"/>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3559">
                                            <p:txEl>
                                              <p:pRg st="7" end="7"/>
                                            </p:txEl>
                                          </p:spTgt>
                                        </p:tgtEl>
                                        <p:attrNameLst>
                                          <p:attrName>style.visibility</p:attrName>
                                        </p:attrNameLst>
                                      </p:cBhvr>
                                      <p:to>
                                        <p:strVal val="visible"/>
                                      </p:to>
                                    </p:set>
                                    <p:animEffect transition="in" filter="fade">
                                      <p:cBhvr>
                                        <p:cTn id="32" dur="1000"/>
                                        <p:tgtEl>
                                          <p:spTgt spid="23559">
                                            <p:txEl>
                                              <p:pRg st="7" end="7"/>
                                            </p:txEl>
                                          </p:spTgt>
                                        </p:tgtEl>
                                      </p:cBhvr>
                                    </p:animEffect>
                                    <p:anim calcmode="lin" valueType="num">
                                      <p:cBhvr>
                                        <p:cTn id="33" dur="1000" fill="hold"/>
                                        <p:tgtEl>
                                          <p:spTgt spid="23559">
                                            <p:txEl>
                                              <p:pRg st="7" end="7"/>
                                            </p:txEl>
                                          </p:spTgt>
                                        </p:tgtEl>
                                        <p:attrNameLst>
                                          <p:attrName>ppt_x</p:attrName>
                                        </p:attrNameLst>
                                      </p:cBhvr>
                                      <p:tavLst>
                                        <p:tav tm="0">
                                          <p:val>
                                            <p:strVal val="#ppt_x"/>
                                          </p:val>
                                        </p:tav>
                                        <p:tav tm="100000">
                                          <p:val>
                                            <p:strVal val="#ppt_x"/>
                                          </p:val>
                                        </p:tav>
                                      </p:tavLst>
                                    </p:anim>
                                    <p:anim calcmode="lin" valueType="num">
                                      <p:cBhvr>
                                        <p:cTn id="34" dur="1000" fill="hold"/>
                                        <p:tgtEl>
                                          <p:spTgt spid="23559">
                                            <p:txEl>
                                              <p:pRg st="7" end="7"/>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3559">
                                            <p:txEl>
                                              <p:pRg st="8" end="8"/>
                                            </p:txEl>
                                          </p:spTgt>
                                        </p:tgtEl>
                                        <p:attrNameLst>
                                          <p:attrName>style.visibility</p:attrName>
                                        </p:attrNameLst>
                                      </p:cBhvr>
                                      <p:to>
                                        <p:strVal val="visible"/>
                                      </p:to>
                                    </p:set>
                                    <p:animEffect transition="in" filter="fade">
                                      <p:cBhvr>
                                        <p:cTn id="37" dur="1000"/>
                                        <p:tgtEl>
                                          <p:spTgt spid="23559">
                                            <p:txEl>
                                              <p:pRg st="8" end="8"/>
                                            </p:txEl>
                                          </p:spTgt>
                                        </p:tgtEl>
                                      </p:cBhvr>
                                    </p:animEffect>
                                    <p:anim calcmode="lin" valueType="num">
                                      <p:cBhvr>
                                        <p:cTn id="38" dur="1000" fill="hold"/>
                                        <p:tgtEl>
                                          <p:spTgt spid="23559">
                                            <p:txEl>
                                              <p:pRg st="8" end="8"/>
                                            </p:txEl>
                                          </p:spTgt>
                                        </p:tgtEl>
                                        <p:attrNameLst>
                                          <p:attrName>ppt_x</p:attrName>
                                        </p:attrNameLst>
                                      </p:cBhvr>
                                      <p:tavLst>
                                        <p:tav tm="0">
                                          <p:val>
                                            <p:strVal val="#ppt_x"/>
                                          </p:val>
                                        </p:tav>
                                        <p:tav tm="100000">
                                          <p:val>
                                            <p:strVal val="#ppt_x"/>
                                          </p:val>
                                        </p:tav>
                                      </p:tavLst>
                                    </p:anim>
                                    <p:anim calcmode="lin" valueType="num">
                                      <p:cBhvr>
                                        <p:cTn id="39" dur="1000" fill="hold"/>
                                        <p:tgtEl>
                                          <p:spTgt spid="23559">
                                            <p:txEl>
                                              <p:pRg st="8" end="8"/>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3559">
                                            <p:txEl>
                                              <p:pRg st="9" end="9"/>
                                            </p:txEl>
                                          </p:spTgt>
                                        </p:tgtEl>
                                        <p:attrNameLst>
                                          <p:attrName>style.visibility</p:attrName>
                                        </p:attrNameLst>
                                      </p:cBhvr>
                                      <p:to>
                                        <p:strVal val="visible"/>
                                      </p:to>
                                    </p:set>
                                    <p:animEffect transition="in" filter="fade">
                                      <p:cBhvr>
                                        <p:cTn id="42" dur="1000"/>
                                        <p:tgtEl>
                                          <p:spTgt spid="23559">
                                            <p:txEl>
                                              <p:pRg st="9" end="9"/>
                                            </p:txEl>
                                          </p:spTgt>
                                        </p:tgtEl>
                                      </p:cBhvr>
                                    </p:animEffect>
                                    <p:anim calcmode="lin" valueType="num">
                                      <p:cBhvr>
                                        <p:cTn id="43" dur="1000" fill="hold"/>
                                        <p:tgtEl>
                                          <p:spTgt spid="23559">
                                            <p:txEl>
                                              <p:pRg st="9" end="9"/>
                                            </p:txEl>
                                          </p:spTgt>
                                        </p:tgtEl>
                                        <p:attrNameLst>
                                          <p:attrName>ppt_x</p:attrName>
                                        </p:attrNameLst>
                                      </p:cBhvr>
                                      <p:tavLst>
                                        <p:tav tm="0">
                                          <p:val>
                                            <p:strVal val="#ppt_x"/>
                                          </p:val>
                                        </p:tav>
                                        <p:tav tm="100000">
                                          <p:val>
                                            <p:strVal val="#ppt_x"/>
                                          </p:val>
                                        </p:tav>
                                      </p:tavLst>
                                    </p:anim>
                                    <p:anim calcmode="lin" valueType="num">
                                      <p:cBhvr>
                                        <p:cTn id="44" dur="1000" fill="hold"/>
                                        <p:tgtEl>
                                          <p:spTgt spid="23559">
                                            <p:txEl>
                                              <p:pRg st="9" end="9"/>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3559">
                                            <p:txEl>
                                              <p:pRg st="10" end="10"/>
                                            </p:txEl>
                                          </p:spTgt>
                                        </p:tgtEl>
                                        <p:attrNameLst>
                                          <p:attrName>style.visibility</p:attrName>
                                        </p:attrNameLst>
                                      </p:cBhvr>
                                      <p:to>
                                        <p:strVal val="visible"/>
                                      </p:to>
                                    </p:set>
                                    <p:animEffect transition="in" filter="fade">
                                      <p:cBhvr>
                                        <p:cTn id="47" dur="1000"/>
                                        <p:tgtEl>
                                          <p:spTgt spid="23559">
                                            <p:txEl>
                                              <p:pRg st="10" end="10"/>
                                            </p:txEl>
                                          </p:spTgt>
                                        </p:tgtEl>
                                      </p:cBhvr>
                                    </p:animEffect>
                                    <p:anim calcmode="lin" valueType="num">
                                      <p:cBhvr>
                                        <p:cTn id="48" dur="1000" fill="hold"/>
                                        <p:tgtEl>
                                          <p:spTgt spid="23559">
                                            <p:txEl>
                                              <p:pRg st="10" end="10"/>
                                            </p:txEl>
                                          </p:spTgt>
                                        </p:tgtEl>
                                        <p:attrNameLst>
                                          <p:attrName>ppt_x</p:attrName>
                                        </p:attrNameLst>
                                      </p:cBhvr>
                                      <p:tavLst>
                                        <p:tav tm="0">
                                          <p:val>
                                            <p:strVal val="#ppt_x"/>
                                          </p:val>
                                        </p:tav>
                                        <p:tav tm="100000">
                                          <p:val>
                                            <p:strVal val="#ppt_x"/>
                                          </p:val>
                                        </p:tav>
                                      </p:tavLst>
                                    </p:anim>
                                    <p:anim calcmode="lin" valueType="num">
                                      <p:cBhvr>
                                        <p:cTn id="49" dur="1000" fill="hold"/>
                                        <p:tgtEl>
                                          <p:spTgt spid="23559">
                                            <p:txEl>
                                              <p:pRg st="10" end="10"/>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3559">
                                            <p:txEl>
                                              <p:pRg st="11" end="11"/>
                                            </p:txEl>
                                          </p:spTgt>
                                        </p:tgtEl>
                                        <p:attrNameLst>
                                          <p:attrName>style.visibility</p:attrName>
                                        </p:attrNameLst>
                                      </p:cBhvr>
                                      <p:to>
                                        <p:strVal val="visible"/>
                                      </p:to>
                                    </p:set>
                                    <p:animEffect transition="in" filter="fade">
                                      <p:cBhvr>
                                        <p:cTn id="52" dur="1000"/>
                                        <p:tgtEl>
                                          <p:spTgt spid="23559">
                                            <p:txEl>
                                              <p:pRg st="11" end="11"/>
                                            </p:txEl>
                                          </p:spTgt>
                                        </p:tgtEl>
                                      </p:cBhvr>
                                    </p:animEffect>
                                    <p:anim calcmode="lin" valueType="num">
                                      <p:cBhvr>
                                        <p:cTn id="53" dur="1000" fill="hold"/>
                                        <p:tgtEl>
                                          <p:spTgt spid="23559">
                                            <p:txEl>
                                              <p:pRg st="11" end="11"/>
                                            </p:txEl>
                                          </p:spTgt>
                                        </p:tgtEl>
                                        <p:attrNameLst>
                                          <p:attrName>ppt_x</p:attrName>
                                        </p:attrNameLst>
                                      </p:cBhvr>
                                      <p:tavLst>
                                        <p:tav tm="0">
                                          <p:val>
                                            <p:strVal val="#ppt_x"/>
                                          </p:val>
                                        </p:tav>
                                        <p:tav tm="100000">
                                          <p:val>
                                            <p:strVal val="#ppt_x"/>
                                          </p:val>
                                        </p:tav>
                                      </p:tavLst>
                                    </p:anim>
                                    <p:anim calcmode="lin" valueType="num">
                                      <p:cBhvr>
                                        <p:cTn id="54" dur="1000" fill="hold"/>
                                        <p:tgtEl>
                                          <p:spTgt spid="23559">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C7F7706-4958-4CBF-A34B-8CF5193CFD5C}"/>
              </a:ext>
            </a:extLst>
          </p:cNvPr>
          <p:cNvSpPr>
            <a:spLocks noGrp="1"/>
          </p:cNvSpPr>
          <p:nvPr>
            <p:ph type="dt" sz="quarter" idx="10"/>
          </p:nvPr>
        </p:nvSpPr>
        <p:spPr/>
        <p:txBody>
          <a:bodyPr/>
          <a:lstStyle/>
          <a:p>
            <a:pPr>
              <a:defRPr/>
            </a:pPr>
            <a:fld id="{2B01EB0E-DE31-413D-A5C7-954F83DEA5EC}" type="datetime5">
              <a:rPr lang="en-US" smtClean="0"/>
              <a:t>29-Jul-24</a:t>
            </a:fld>
            <a:endParaRPr lang="en-US"/>
          </a:p>
        </p:txBody>
      </p:sp>
      <p:sp>
        <p:nvSpPr>
          <p:cNvPr id="5" name="Footer Placeholder 4">
            <a:extLst>
              <a:ext uri="{FF2B5EF4-FFF2-40B4-BE49-F238E27FC236}">
                <a16:creationId xmlns:a16="http://schemas.microsoft.com/office/drawing/2014/main" id="{D4C05BA7-84EE-4986-A4AE-8DF9C824C64E}"/>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239005C7-0B3D-4B69-87F9-B73DBE3B3AE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7B0AFCD-5DE9-48C3-9B35-CAC55106A6C7}" type="slidenum">
              <a:rPr lang="en-US" altLang="en-US">
                <a:solidFill>
                  <a:srgbClr val="898989"/>
                </a:solidFill>
                <a:latin typeface="Calibri" panose="020F0502020204030204" pitchFamily="34" charset="0"/>
              </a:rPr>
              <a:pPr eaLnBrk="1" hangingPunct="1"/>
              <a:t>67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E5C3FEC-77F5-4D67-BB84-0881490FBCB4}"/>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fontAlgn="auto">
              <a:spcBef>
                <a:spcPts val="0"/>
              </a:spcBef>
              <a:spcAft>
                <a:spcPts val="0"/>
              </a:spcAft>
              <a:defRPr/>
            </a:pPr>
            <a:endParaRPr lang="en-US" sz="2400" b="1" dirty="0"/>
          </a:p>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a:p>
            <a:pPr algn="ctr" fontAlgn="auto">
              <a:spcBef>
                <a:spcPts val="0"/>
              </a:spcBef>
              <a:spcAft>
                <a:spcPts val="0"/>
              </a:spcAft>
              <a:defRPr/>
            </a:pPr>
            <a:r>
              <a:rPr lang="en-US" sz="3200" b="1" dirty="0"/>
              <a:t> </a:t>
            </a:r>
            <a:endParaRPr lang="en-US" sz="3200" i="1" dirty="0"/>
          </a:p>
        </p:txBody>
      </p:sp>
      <p:pic>
        <p:nvPicPr>
          <p:cNvPr id="24582" name="Picture 2" descr="E:\NIET\Project\xLogo11.png.pagespeed.ic.pydHLuCQEZ.png">
            <a:extLst>
              <a:ext uri="{FF2B5EF4-FFF2-40B4-BE49-F238E27FC236}">
                <a16:creationId xmlns:a16="http://schemas.microsoft.com/office/drawing/2014/main" id="{35D7639D-E735-47A3-9F2D-9ED6522C3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Rectangle 9">
            <a:extLst>
              <a:ext uri="{FF2B5EF4-FFF2-40B4-BE49-F238E27FC236}">
                <a16:creationId xmlns:a16="http://schemas.microsoft.com/office/drawing/2014/main" id="{0D8F8DA0-C6FF-4601-8C80-77B2D1A0CD3F}"/>
              </a:ext>
            </a:extLst>
          </p:cNvPr>
          <p:cNvSpPr>
            <a:spLocks noChangeArrowheads="1"/>
          </p:cNvSpPr>
          <p:nvPr/>
        </p:nvSpPr>
        <p:spPr bwMode="auto">
          <a:xfrm>
            <a:off x="381000" y="1219200"/>
            <a:ext cx="845820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dirty="0">
                <a:latin typeface="Calibri" panose="020F0502020204030204" pitchFamily="34" charset="0"/>
              </a:rPr>
              <a:t>Build Max Heap (</a:t>
            </a:r>
            <a:r>
              <a:rPr lang="en-US" altLang="en-US" sz="2400" b="1" i="1" dirty="0">
                <a:latin typeface="Calibri" panose="020F0502020204030204" pitchFamily="34" charset="0"/>
              </a:rPr>
              <a:t>A)</a:t>
            </a:r>
          </a:p>
          <a:p>
            <a:pPr eaLnBrk="1" hangingPunct="1"/>
            <a:endParaRPr lang="en-US" altLang="en-US" sz="2400" b="1" i="1" dirty="0">
              <a:latin typeface="Calibri" panose="020F0502020204030204" pitchFamily="34" charset="0"/>
            </a:endParaRPr>
          </a:p>
          <a:p>
            <a:pPr eaLnBrk="1" hangingPunct="1"/>
            <a:r>
              <a:rPr lang="en-US" altLang="en-US" sz="2200" dirty="0">
                <a:latin typeface="Calibri" panose="020F0502020204030204" pitchFamily="34" charset="0"/>
              </a:rPr>
              <a:t>1. </a:t>
            </a:r>
            <a:r>
              <a:rPr lang="en-US" altLang="en-US" sz="2200" i="1" dirty="0">
                <a:latin typeface="Calibri" panose="020F0502020204030204" pitchFamily="34" charset="0"/>
              </a:rPr>
              <a:t>heap-size [A] ← length [A]</a:t>
            </a:r>
          </a:p>
          <a:p>
            <a:pPr eaLnBrk="1" hangingPunct="1"/>
            <a:r>
              <a:rPr lang="en-US" altLang="en-US" sz="2200" dirty="0">
                <a:latin typeface="Calibri" panose="020F0502020204030204" pitchFamily="34" charset="0"/>
              </a:rPr>
              <a:t>2. </a:t>
            </a:r>
            <a:r>
              <a:rPr lang="en-US" altLang="en-US" sz="2200" i="1" dirty="0">
                <a:latin typeface="Calibri" panose="020F0502020204030204" pitchFamily="34" charset="0"/>
              </a:rPr>
              <a:t>For </a:t>
            </a:r>
            <a:r>
              <a:rPr lang="en-US" altLang="en-US" sz="2200" i="1" dirty="0" err="1">
                <a:latin typeface="Calibri" panose="020F0502020204030204" pitchFamily="34" charset="0"/>
              </a:rPr>
              <a:t>i</a:t>
            </a:r>
            <a:r>
              <a:rPr lang="en-US" altLang="en-US" sz="2200" i="1" dirty="0">
                <a:latin typeface="Calibri" panose="020F0502020204030204" pitchFamily="34" charset="0"/>
              </a:rPr>
              <a:t> ← lower bound (length [A])/2 down to 1</a:t>
            </a:r>
          </a:p>
          <a:p>
            <a:pPr eaLnBrk="1" hangingPunct="1"/>
            <a:r>
              <a:rPr lang="en-US" altLang="en-US" sz="2200" dirty="0">
                <a:latin typeface="Calibri" panose="020F0502020204030204" pitchFamily="34" charset="0"/>
              </a:rPr>
              <a:t>3.        Do Max </a:t>
            </a:r>
            <a:r>
              <a:rPr lang="en-US" altLang="en-US" sz="2200" dirty="0" err="1">
                <a:latin typeface="Calibri" panose="020F0502020204030204" pitchFamily="34" charset="0"/>
              </a:rPr>
              <a:t>Heapify</a:t>
            </a:r>
            <a:r>
              <a:rPr lang="en-US" altLang="en-US" sz="2200" i="1" dirty="0">
                <a:latin typeface="Calibri" panose="020F0502020204030204" pitchFamily="34" charset="0"/>
              </a:rPr>
              <a:t> [A, </a:t>
            </a:r>
            <a:r>
              <a:rPr lang="en-US" altLang="en-US" sz="2200" i="1" dirty="0" err="1">
                <a:latin typeface="Calibri" panose="020F0502020204030204" pitchFamily="34" charset="0"/>
              </a:rPr>
              <a:t>i</a:t>
            </a:r>
            <a:r>
              <a:rPr lang="en-US" altLang="en-US" sz="2200" i="1" dirty="0">
                <a:latin typeface="Calibri" panose="020F0502020204030204" pitchFamily="34" charset="0"/>
              </a:rPr>
              <a:t>]</a:t>
            </a:r>
            <a:endParaRPr lang="en-US" altLang="en-US" sz="2200" b="1" dirty="0">
              <a:latin typeface="Calibri" panose="020F0502020204030204" pitchFamily="34" charset="0"/>
            </a:endParaRPr>
          </a:p>
        </p:txBody>
      </p:sp>
      <p:pic>
        <p:nvPicPr>
          <p:cNvPr id="2" name="Picture 1" descr="A logo for a company&#10;&#10;Description automatically generated">
            <a:extLst>
              <a:ext uri="{FF2B5EF4-FFF2-40B4-BE49-F238E27FC236}">
                <a16:creationId xmlns:a16="http://schemas.microsoft.com/office/drawing/2014/main" id="{F454765D-B9D4-A880-E8F0-BD99D4768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8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7873821-F8CA-4CD2-A1CE-84F333878572}"/>
              </a:ext>
            </a:extLst>
          </p:cNvPr>
          <p:cNvSpPr>
            <a:spLocks noGrp="1"/>
          </p:cNvSpPr>
          <p:nvPr>
            <p:ph type="dt" sz="quarter" idx="10"/>
          </p:nvPr>
        </p:nvSpPr>
        <p:spPr/>
        <p:txBody>
          <a:bodyPr/>
          <a:lstStyle/>
          <a:p>
            <a:pPr>
              <a:defRPr/>
            </a:pPr>
            <a:fld id="{AC746663-4542-46A1-885F-19B5F9BC33B2}" type="datetime5">
              <a:rPr lang="en-US" smtClean="0"/>
              <a:t>29-Jul-24</a:t>
            </a:fld>
            <a:endParaRPr lang="en-US"/>
          </a:p>
        </p:txBody>
      </p:sp>
      <p:sp>
        <p:nvSpPr>
          <p:cNvPr id="5" name="Footer Placeholder 4">
            <a:extLst>
              <a:ext uri="{FF2B5EF4-FFF2-40B4-BE49-F238E27FC236}">
                <a16:creationId xmlns:a16="http://schemas.microsoft.com/office/drawing/2014/main" id="{197F1681-5799-4E62-BC27-602946103E02}"/>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AAB0C328-C81F-4AE7-AB33-A5A5C0A0D43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615DFA6-AAFC-4F8A-9807-00A1FC2E6118}" type="slidenum">
              <a:rPr lang="en-US" altLang="en-US">
                <a:solidFill>
                  <a:srgbClr val="898989"/>
                </a:solidFill>
                <a:latin typeface="Calibri" panose="020F0502020204030204" pitchFamily="34" charset="0"/>
              </a:rPr>
              <a:pPr eaLnBrk="1" hangingPunct="1"/>
              <a:t>68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4609649-3459-49CF-BBC5-94C3FFF0065C}"/>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fontAlgn="auto">
              <a:spcBef>
                <a:spcPts val="0"/>
              </a:spcBef>
              <a:spcAft>
                <a:spcPts val="0"/>
              </a:spcAft>
              <a:defRPr/>
            </a:pPr>
            <a:endParaRPr lang="en-US" sz="2400" b="1" dirty="0"/>
          </a:p>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a:p>
            <a:pPr algn="ctr" fontAlgn="auto">
              <a:spcBef>
                <a:spcPts val="0"/>
              </a:spcBef>
              <a:spcAft>
                <a:spcPts val="0"/>
              </a:spcAft>
              <a:defRPr/>
            </a:pPr>
            <a:r>
              <a:rPr lang="en-US" sz="3200" b="1" dirty="0"/>
              <a:t> </a:t>
            </a:r>
            <a:endParaRPr lang="en-US" sz="3200" i="1" dirty="0"/>
          </a:p>
        </p:txBody>
      </p:sp>
      <p:pic>
        <p:nvPicPr>
          <p:cNvPr id="25606" name="Picture 2" descr="E:\NIET\Project\xLogo11.png.pagespeed.ic.pydHLuCQEZ.png">
            <a:extLst>
              <a:ext uri="{FF2B5EF4-FFF2-40B4-BE49-F238E27FC236}">
                <a16:creationId xmlns:a16="http://schemas.microsoft.com/office/drawing/2014/main" id="{57EE8866-A857-45D5-A920-6E990C613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Rectangle 8">
            <a:extLst>
              <a:ext uri="{FF2B5EF4-FFF2-40B4-BE49-F238E27FC236}">
                <a16:creationId xmlns:a16="http://schemas.microsoft.com/office/drawing/2014/main" id="{3FE0270F-77F8-4B17-9C75-6BAF449D4694}"/>
              </a:ext>
            </a:extLst>
          </p:cNvPr>
          <p:cNvSpPr>
            <a:spLocks noChangeArrowheads="1"/>
          </p:cNvSpPr>
          <p:nvPr/>
        </p:nvSpPr>
        <p:spPr bwMode="auto">
          <a:xfrm>
            <a:off x="304800" y="776865"/>
            <a:ext cx="8534400" cy="557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dirty="0">
                <a:latin typeface="Calibri" panose="020F0502020204030204" pitchFamily="34" charset="0"/>
              </a:rPr>
              <a:t>Characteristics of Heap Sort Algorithm</a:t>
            </a:r>
          </a:p>
          <a:p>
            <a:pPr eaLnBrk="1" hangingPunct="1"/>
            <a:endParaRPr lang="en-US" altLang="en-US" sz="2400" b="1" dirty="0">
              <a:latin typeface="Calibri" panose="020F0502020204030204" pitchFamily="34" charset="0"/>
            </a:endParaRPr>
          </a:p>
          <a:p>
            <a:pPr marL="342900" indent="-342900" algn="just" eaLnBrk="1" hangingPunct="1">
              <a:buFont typeface="Arial" panose="020B0604020202020204" pitchFamily="34" charset="0"/>
              <a:buChar char="•"/>
            </a:pPr>
            <a:r>
              <a:rPr lang="en-US" altLang="en-US" sz="2200" dirty="0">
                <a:latin typeface="Calibri" panose="020F0502020204030204" pitchFamily="34" charset="0"/>
              </a:rPr>
              <a:t>The heap sort combines the best of both merge sort and insertion sort. Like merge sort, the worst case time of heap sort is O(</a:t>
            </a:r>
            <a:r>
              <a:rPr lang="en-US" altLang="en-US" sz="2200" i="1" dirty="0">
                <a:latin typeface="Calibri" panose="020F0502020204030204" pitchFamily="34" charset="0"/>
              </a:rPr>
              <a:t>n log n) and like insertion sort, heap sort sorts in-place. </a:t>
            </a:r>
          </a:p>
          <a:p>
            <a:pPr marL="342900" indent="-342900" algn="just" eaLnBrk="1" hangingPunct="1">
              <a:buFont typeface="Arial" panose="020B0604020202020204" pitchFamily="34" charset="0"/>
              <a:buChar char="•"/>
            </a:pPr>
            <a:endParaRPr lang="en-US" altLang="en-US" sz="2200" i="1" dirty="0">
              <a:latin typeface="Calibri" panose="020F0502020204030204" pitchFamily="34" charset="0"/>
            </a:endParaRPr>
          </a:p>
          <a:p>
            <a:pPr marL="342900" indent="-342900" algn="just" eaLnBrk="1" hangingPunct="1">
              <a:buFont typeface="Arial" panose="020B0604020202020204" pitchFamily="34" charset="0"/>
              <a:buChar char="•"/>
            </a:pPr>
            <a:r>
              <a:rPr lang="en-US" altLang="en-US" sz="2200" i="1" dirty="0">
                <a:latin typeface="Calibri" panose="020F0502020204030204" pitchFamily="34" charset="0"/>
              </a:rPr>
              <a:t>The </a:t>
            </a:r>
            <a:r>
              <a:rPr lang="en-US" altLang="en-US" sz="2200" dirty="0">
                <a:latin typeface="Calibri" panose="020F0502020204030204" pitchFamily="34" charset="0"/>
              </a:rPr>
              <a:t>heap sort algorithm starts by using procedure BUILD-HEAP to build a heap on the input array A[1 . . </a:t>
            </a:r>
            <a:r>
              <a:rPr lang="en-US" altLang="en-US" sz="2200" i="1" dirty="0">
                <a:latin typeface="Calibri" panose="020F0502020204030204" pitchFamily="34" charset="0"/>
              </a:rPr>
              <a:t>n]. </a:t>
            </a:r>
          </a:p>
          <a:p>
            <a:pPr marL="342900" indent="-342900" algn="just" eaLnBrk="1" hangingPunct="1">
              <a:buFont typeface="Arial" panose="020B0604020202020204" pitchFamily="34" charset="0"/>
              <a:buChar char="•"/>
            </a:pPr>
            <a:endParaRPr lang="en-US" altLang="en-US" sz="2200" i="1" dirty="0">
              <a:latin typeface="Calibri" panose="020F0502020204030204" pitchFamily="34" charset="0"/>
            </a:endParaRPr>
          </a:p>
          <a:p>
            <a:pPr marL="342900" indent="-342900" algn="just" eaLnBrk="1" hangingPunct="1">
              <a:buFont typeface="Arial" panose="020B0604020202020204" pitchFamily="34" charset="0"/>
              <a:buChar char="•"/>
            </a:pPr>
            <a:r>
              <a:rPr lang="en-US" altLang="en-US" sz="2200" i="1" dirty="0">
                <a:latin typeface="Calibri" panose="020F0502020204030204" pitchFamily="34" charset="0"/>
              </a:rPr>
              <a:t>Since the maximum element of the array stored at the root A[1], it can be put into its </a:t>
            </a:r>
            <a:r>
              <a:rPr lang="en-US" altLang="en-US" sz="2200" dirty="0">
                <a:latin typeface="Calibri" panose="020F0502020204030204" pitchFamily="34" charset="0"/>
              </a:rPr>
              <a:t>correct final position by exchanging it with </a:t>
            </a:r>
            <a:r>
              <a:rPr lang="en-US" altLang="en-US" sz="2200" i="1" dirty="0">
                <a:latin typeface="Calibri" panose="020F0502020204030204" pitchFamily="34" charset="0"/>
              </a:rPr>
              <a:t>A[n] (the last element in A). </a:t>
            </a:r>
          </a:p>
          <a:p>
            <a:pPr marL="342900" indent="-342900" algn="just" eaLnBrk="1" hangingPunct="1">
              <a:buFont typeface="Arial" panose="020B0604020202020204" pitchFamily="34" charset="0"/>
              <a:buChar char="•"/>
            </a:pPr>
            <a:endParaRPr lang="en-US" altLang="en-US" sz="2200" i="1" dirty="0">
              <a:latin typeface="Calibri" panose="020F0502020204030204" pitchFamily="34" charset="0"/>
            </a:endParaRPr>
          </a:p>
          <a:p>
            <a:pPr marL="342900" indent="-342900" algn="just" eaLnBrk="1" hangingPunct="1">
              <a:buFont typeface="Arial" panose="020B0604020202020204" pitchFamily="34" charset="0"/>
              <a:buChar char="•"/>
            </a:pPr>
            <a:r>
              <a:rPr lang="en-US" altLang="en-US" sz="2200" i="1" dirty="0">
                <a:latin typeface="Calibri" panose="020F0502020204030204" pitchFamily="34" charset="0"/>
              </a:rPr>
              <a:t>If we now discard node </a:t>
            </a:r>
            <a:r>
              <a:rPr lang="en-US" altLang="en-US" sz="2200" dirty="0">
                <a:latin typeface="Calibri" panose="020F0502020204030204" pitchFamily="34" charset="0"/>
              </a:rPr>
              <a:t>n from the heap than the remaining elements can be made into heap. Note that the new element at the root may violate the heap property. </a:t>
            </a:r>
            <a:endParaRPr lang="en-US" altLang="en-US" sz="2200" i="1" dirty="0">
              <a:latin typeface="Calibri" panose="020F0502020204030204" pitchFamily="34" charset="0"/>
            </a:endParaRPr>
          </a:p>
        </p:txBody>
      </p:sp>
      <p:pic>
        <p:nvPicPr>
          <p:cNvPr id="2" name="Picture 1" descr="A logo for a company&#10;&#10;Description automatically generated">
            <a:extLst>
              <a:ext uri="{FF2B5EF4-FFF2-40B4-BE49-F238E27FC236}">
                <a16:creationId xmlns:a16="http://schemas.microsoft.com/office/drawing/2014/main" id="{C405EA8F-0077-C8AE-169A-6E8B4B870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532637-7332-4549-A54A-A66C9029A17B}"/>
              </a:ext>
            </a:extLst>
          </p:cNvPr>
          <p:cNvSpPr>
            <a:spLocks noGrp="1"/>
          </p:cNvSpPr>
          <p:nvPr>
            <p:ph type="dt" sz="quarter" idx="10"/>
          </p:nvPr>
        </p:nvSpPr>
        <p:spPr/>
        <p:txBody>
          <a:bodyPr/>
          <a:lstStyle/>
          <a:p>
            <a:pPr>
              <a:defRPr/>
            </a:pPr>
            <a:fld id="{931E7B38-80DE-4E51-A4F5-FA23C86471CE}" type="datetime5">
              <a:rPr lang="en-US" smtClean="0"/>
              <a:t>29-Jul-24</a:t>
            </a:fld>
            <a:endParaRPr lang="en-US"/>
          </a:p>
        </p:txBody>
      </p:sp>
      <p:sp>
        <p:nvSpPr>
          <p:cNvPr id="5" name="Footer Placeholder 4">
            <a:extLst>
              <a:ext uri="{FF2B5EF4-FFF2-40B4-BE49-F238E27FC236}">
                <a16:creationId xmlns:a16="http://schemas.microsoft.com/office/drawing/2014/main" id="{EAD9AE37-86E6-4B48-9B09-381253A91AA3}"/>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100C8749-961C-4793-A16E-F38C5D642F2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1384F44-E22A-46A9-B8AE-4B570E335AD2}" type="slidenum">
              <a:rPr lang="en-US" altLang="en-US">
                <a:solidFill>
                  <a:srgbClr val="898989"/>
                </a:solidFill>
                <a:latin typeface="Calibri" panose="020F0502020204030204" pitchFamily="34" charset="0"/>
              </a:rPr>
              <a:pPr eaLnBrk="1" hangingPunct="1"/>
              <a:t>69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FC15F1C-E4E7-431A-A8C5-3D5539E00583}"/>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fontAlgn="auto">
              <a:spcBef>
                <a:spcPts val="0"/>
              </a:spcBef>
              <a:spcAft>
                <a:spcPts val="0"/>
              </a:spcAft>
              <a:defRPr/>
            </a:pPr>
            <a:endParaRPr lang="en-US" sz="2400" b="1" dirty="0"/>
          </a:p>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a:p>
            <a:pPr fontAlgn="auto">
              <a:spcBef>
                <a:spcPts val="0"/>
              </a:spcBef>
              <a:spcAft>
                <a:spcPts val="0"/>
              </a:spcAft>
              <a:defRPr/>
            </a:pPr>
            <a:r>
              <a:rPr lang="en-US" sz="2400" b="1" dirty="0"/>
              <a:t> </a:t>
            </a:r>
            <a:endParaRPr lang="en-US" sz="2400" i="1" dirty="0"/>
          </a:p>
        </p:txBody>
      </p:sp>
      <p:pic>
        <p:nvPicPr>
          <p:cNvPr id="26630" name="Picture 2" descr="E:\NIET\Project\xLogo11.png.pagespeed.ic.pydHLuCQEZ.png">
            <a:extLst>
              <a:ext uri="{FF2B5EF4-FFF2-40B4-BE49-F238E27FC236}">
                <a16:creationId xmlns:a16="http://schemas.microsoft.com/office/drawing/2014/main" id="{B61855B1-CEA5-4303-A2F0-479E0606D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Rectangle 9">
            <a:extLst>
              <a:ext uri="{FF2B5EF4-FFF2-40B4-BE49-F238E27FC236}">
                <a16:creationId xmlns:a16="http://schemas.microsoft.com/office/drawing/2014/main" id="{78465C39-B844-4AF4-A7D6-930307B8BBE2}"/>
              </a:ext>
            </a:extLst>
          </p:cNvPr>
          <p:cNvSpPr>
            <a:spLocks noChangeArrowheads="1"/>
          </p:cNvSpPr>
          <p:nvPr/>
        </p:nvSpPr>
        <p:spPr bwMode="auto">
          <a:xfrm>
            <a:off x="381000" y="1066800"/>
            <a:ext cx="8382000" cy="421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dirty="0">
                <a:latin typeface="Calibri" panose="020F0502020204030204" pitchFamily="34" charset="0"/>
              </a:rPr>
              <a:t>Heap Sort Algorithm</a:t>
            </a:r>
          </a:p>
          <a:p>
            <a:pPr eaLnBrk="1" hangingPunct="1"/>
            <a:endParaRPr lang="en-US" altLang="en-US" sz="2400" b="1" dirty="0">
              <a:latin typeface="Calibri" panose="020F0502020204030204" pitchFamily="34" charset="0"/>
            </a:endParaRPr>
          </a:p>
          <a:p>
            <a:pPr eaLnBrk="1" hangingPunct="1"/>
            <a:r>
              <a:rPr lang="en-US" altLang="en-US" sz="2200" b="1" dirty="0">
                <a:latin typeface="Calibri" panose="020F0502020204030204" pitchFamily="34" charset="0"/>
              </a:rPr>
              <a:t>HEAPSORT (A)</a:t>
            </a:r>
          </a:p>
          <a:p>
            <a:pPr eaLnBrk="1" hangingPunct="1"/>
            <a:r>
              <a:rPr lang="en-US" altLang="en-US" sz="2200" dirty="0">
                <a:latin typeface="Calibri" panose="020F0502020204030204" pitchFamily="34" charset="0"/>
              </a:rPr>
              <a:t>1. BUILD_HEAP (</a:t>
            </a:r>
            <a:r>
              <a:rPr lang="en-US" altLang="en-US" sz="2200" i="1" dirty="0">
                <a:latin typeface="Calibri" panose="020F0502020204030204" pitchFamily="34" charset="0"/>
              </a:rPr>
              <a:t>A)</a:t>
            </a:r>
          </a:p>
          <a:p>
            <a:pPr eaLnBrk="1" hangingPunct="1"/>
            <a:r>
              <a:rPr lang="en-US" altLang="en-US" sz="2200" dirty="0">
                <a:latin typeface="Calibri" panose="020F0502020204030204" pitchFamily="34" charset="0"/>
              </a:rPr>
              <a:t>2. for </a:t>
            </a:r>
            <a:r>
              <a:rPr lang="en-US" altLang="en-US" sz="2200" i="1" dirty="0" err="1">
                <a:latin typeface="Calibri" panose="020F0502020204030204" pitchFamily="34" charset="0"/>
              </a:rPr>
              <a:t>i</a:t>
            </a:r>
            <a:r>
              <a:rPr lang="en-US" altLang="en-US" sz="2200" i="1" dirty="0">
                <a:latin typeface="Calibri" panose="020F0502020204030204" pitchFamily="34" charset="0"/>
              </a:rPr>
              <a:t> ← length (A) down to 2 do</a:t>
            </a:r>
          </a:p>
          <a:p>
            <a:pPr eaLnBrk="1" hangingPunct="1"/>
            <a:r>
              <a:rPr lang="en-US" altLang="en-US" sz="2200" dirty="0">
                <a:latin typeface="Calibri" panose="020F0502020204030204" pitchFamily="34" charset="0"/>
              </a:rPr>
              <a:t>exchange </a:t>
            </a:r>
            <a:r>
              <a:rPr lang="en-US" altLang="en-US" sz="2200" i="1" dirty="0">
                <a:latin typeface="Calibri" panose="020F0502020204030204" pitchFamily="34" charset="0"/>
              </a:rPr>
              <a:t>A[1] ↔ A[</a:t>
            </a:r>
            <a:r>
              <a:rPr lang="en-US" altLang="en-US" sz="2200" i="1" dirty="0" err="1">
                <a:latin typeface="Calibri" panose="020F0502020204030204" pitchFamily="34" charset="0"/>
              </a:rPr>
              <a:t>i</a:t>
            </a:r>
            <a:r>
              <a:rPr lang="en-US" altLang="en-US" sz="2200" i="1" dirty="0">
                <a:latin typeface="Calibri" panose="020F0502020204030204" pitchFamily="34" charset="0"/>
              </a:rPr>
              <a:t>]</a:t>
            </a:r>
          </a:p>
          <a:p>
            <a:pPr eaLnBrk="1" hangingPunct="1"/>
            <a:r>
              <a:rPr lang="en-US" altLang="en-US" sz="2200" dirty="0">
                <a:latin typeface="Calibri" panose="020F0502020204030204" pitchFamily="34" charset="0"/>
              </a:rPr>
              <a:t>heap-size [</a:t>
            </a:r>
            <a:r>
              <a:rPr lang="en-US" altLang="en-US" sz="2200" i="1" dirty="0">
                <a:latin typeface="Calibri" panose="020F0502020204030204" pitchFamily="34" charset="0"/>
              </a:rPr>
              <a:t>A] ← heap-size [A] - 1</a:t>
            </a:r>
          </a:p>
          <a:p>
            <a:pPr eaLnBrk="1" hangingPunct="1"/>
            <a:r>
              <a:rPr lang="en-US" altLang="en-US" sz="2200" dirty="0" err="1">
                <a:latin typeface="Calibri" panose="020F0502020204030204" pitchFamily="34" charset="0"/>
              </a:rPr>
              <a:t>Heapify</a:t>
            </a:r>
            <a:r>
              <a:rPr lang="en-US" altLang="en-US" sz="2200" dirty="0">
                <a:latin typeface="Calibri" panose="020F0502020204030204" pitchFamily="34" charset="0"/>
              </a:rPr>
              <a:t> (</a:t>
            </a:r>
            <a:r>
              <a:rPr lang="en-US" altLang="en-US" sz="2200" i="1" dirty="0">
                <a:latin typeface="Calibri" panose="020F0502020204030204" pitchFamily="34" charset="0"/>
              </a:rPr>
              <a:t>A, 1)</a:t>
            </a:r>
          </a:p>
          <a:p>
            <a:pPr eaLnBrk="1" hangingPunct="1"/>
            <a:endParaRPr lang="en-US" altLang="en-US" sz="2200" b="1" i="1" dirty="0">
              <a:latin typeface="Calibri" panose="020F0502020204030204" pitchFamily="34" charset="0"/>
            </a:endParaRPr>
          </a:p>
          <a:p>
            <a:pPr algn="just" eaLnBrk="1" hangingPunct="1"/>
            <a:r>
              <a:rPr lang="en-US" altLang="en-US" sz="2200" dirty="0">
                <a:latin typeface="Calibri" panose="020F0502020204030204" pitchFamily="34" charset="0"/>
              </a:rPr>
              <a:t>The HEAPSORT procedure takes time O(</a:t>
            </a:r>
            <a:r>
              <a:rPr lang="en-US" altLang="en-US" sz="2200" i="1" dirty="0">
                <a:latin typeface="Calibri" panose="020F0502020204030204" pitchFamily="34" charset="0"/>
              </a:rPr>
              <a:t>n lg n), since the call to BUILD_HEAP takes </a:t>
            </a:r>
            <a:r>
              <a:rPr lang="en-US" altLang="en-US" sz="2200" dirty="0">
                <a:latin typeface="Calibri" panose="020F0502020204030204" pitchFamily="34" charset="0"/>
              </a:rPr>
              <a:t>time </a:t>
            </a:r>
            <a:r>
              <a:rPr lang="en-US" altLang="en-US" sz="2200" i="1" dirty="0">
                <a:latin typeface="Calibri" panose="020F0502020204030204" pitchFamily="34" charset="0"/>
              </a:rPr>
              <a:t>O(n) and each of the n -1 calls to </a:t>
            </a:r>
            <a:r>
              <a:rPr lang="en-US" altLang="en-US" sz="2200" i="1" dirty="0" err="1">
                <a:latin typeface="Calibri" panose="020F0502020204030204" pitchFamily="34" charset="0"/>
              </a:rPr>
              <a:t>Heapify</a:t>
            </a:r>
            <a:r>
              <a:rPr lang="en-US" altLang="en-US" sz="2200" i="1" dirty="0">
                <a:latin typeface="Calibri" panose="020F0502020204030204" pitchFamily="34" charset="0"/>
              </a:rPr>
              <a:t> takes time O(lg n).  </a:t>
            </a:r>
            <a:endParaRPr lang="en-US" altLang="en-US" sz="2200" b="1" dirty="0">
              <a:latin typeface="Calibri" panose="020F0502020204030204" pitchFamily="34" charset="0"/>
            </a:endParaRPr>
          </a:p>
        </p:txBody>
      </p:sp>
      <p:pic>
        <p:nvPicPr>
          <p:cNvPr id="2" name="Picture 1" descr="A logo for a company&#10;&#10;Description automatically generated">
            <a:extLst>
              <a:ext uri="{FF2B5EF4-FFF2-40B4-BE49-F238E27FC236}">
                <a16:creationId xmlns:a16="http://schemas.microsoft.com/office/drawing/2014/main" id="{1E376115-D66C-052D-A5A3-1A7F87067C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3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3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3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63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631">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6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C52CD1B4-CBE6-4C86-91E5-F19A2479A621}"/>
              </a:ext>
            </a:extLst>
          </p:cNvPr>
          <p:cNvGraphicFramePr>
            <a:graphicFrameLocks noGrp="1"/>
          </p:cNvGraphicFramePr>
          <p:nvPr>
            <p:ph idx="1"/>
            <p:extLst>
              <p:ext uri="{D42A27DB-BD31-4B8C-83A1-F6EECF244321}">
                <p14:modId xmlns:p14="http://schemas.microsoft.com/office/powerpoint/2010/main" val="1539540859"/>
              </p:ext>
            </p:extLst>
          </p:nvPr>
        </p:nvGraphicFramePr>
        <p:xfrm>
          <a:off x="685800" y="1366800"/>
          <a:ext cx="7772400" cy="4903263"/>
        </p:xfrm>
        <a:graphic>
          <a:graphicData uri="http://schemas.openxmlformats.org/drawingml/2006/table">
            <a:tbl>
              <a:tblPr firstRow="1" firstCol="1" bandRow="1">
                <a:tableStyleId>{5C22544A-7EE6-4342-B048-85BDC9FD1C3A}</a:tableStyleId>
              </a:tblPr>
              <a:tblGrid>
                <a:gridCol w="489075">
                  <a:extLst>
                    <a:ext uri="{9D8B030D-6E8A-4147-A177-3AD203B41FA5}">
                      <a16:colId xmlns:a16="http://schemas.microsoft.com/office/drawing/2014/main" val="1779417915"/>
                    </a:ext>
                  </a:extLst>
                </a:gridCol>
                <a:gridCol w="5116529">
                  <a:extLst>
                    <a:ext uri="{9D8B030D-6E8A-4147-A177-3AD203B41FA5}">
                      <a16:colId xmlns:a16="http://schemas.microsoft.com/office/drawing/2014/main" val="4036850883"/>
                    </a:ext>
                  </a:extLst>
                </a:gridCol>
                <a:gridCol w="2166796">
                  <a:extLst>
                    <a:ext uri="{9D8B030D-6E8A-4147-A177-3AD203B41FA5}">
                      <a16:colId xmlns:a16="http://schemas.microsoft.com/office/drawing/2014/main" val="3465314929"/>
                    </a:ext>
                  </a:extLst>
                </a:gridCol>
              </a:tblGrid>
              <a:tr h="254428">
                <a:tc>
                  <a:txBody>
                    <a:bodyPr/>
                    <a:lstStyle/>
                    <a:p>
                      <a:pPr>
                        <a:lnSpc>
                          <a:spcPct val="115000"/>
                        </a:lnSpc>
                        <a:spcAft>
                          <a:spcPts val="0"/>
                        </a:spcAft>
                      </a:pPr>
                      <a:r>
                        <a:rPr lang="en-US" sz="1500">
                          <a:effectLst/>
                        </a:rPr>
                        <a:t> </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a:effectLst/>
                        </a:rPr>
                        <a:t>Description</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a:effectLst/>
                        </a:rPr>
                        <a:t>Bloom’s Taxonomy</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4629727"/>
                  </a:ext>
                </a:extLst>
              </a:tr>
              <a:tr h="1012787">
                <a:tc>
                  <a:txBody>
                    <a:bodyPr/>
                    <a:lstStyle/>
                    <a:p>
                      <a:pPr>
                        <a:lnSpc>
                          <a:spcPct val="115000"/>
                        </a:lnSpc>
                        <a:spcAft>
                          <a:spcPts val="0"/>
                        </a:spcAft>
                      </a:pPr>
                      <a:r>
                        <a:rPr lang="en-US" sz="1500">
                          <a:effectLst/>
                        </a:rPr>
                        <a:t>CO1</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solidFill>
                            <a:srgbClr val="FF0000"/>
                          </a:solidFill>
                          <a:effectLst/>
                        </a:rPr>
                        <a:t>To have knowledge of basic principles of algorithm design and Analysis, asymptotic notations and growth of functions for time and space complexity analysis and applying the same in different sorting algorithms</a:t>
                      </a:r>
                      <a:endParaRPr lang="en-IN"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solidFill>
                            <a:srgbClr val="FF0000"/>
                          </a:solidFill>
                          <a:effectLst/>
                        </a:rPr>
                        <a:t>Knowledge, analysis</a:t>
                      </a:r>
                      <a:endParaRPr lang="en-IN" sz="1500" dirty="0">
                        <a:solidFill>
                          <a:srgbClr val="FF0000"/>
                        </a:solidFill>
                        <a:effectLst/>
                      </a:endParaRPr>
                    </a:p>
                    <a:p>
                      <a:pPr>
                        <a:lnSpc>
                          <a:spcPct val="115000"/>
                        </a:lnSpc>
                        <a:spcAft>
                          <a:spcPts val="0"/>
                        </a:spcAft>
                      </a:pPr>
                      <a:r>
                        <a:rPr lang="en-US" sz="1500" dirty="0">
                          <a:solidFill>
                            <a:srgbClr val="FF0000"/>
                          </a:solidFill>
                          <a:effectLst/>
                        </a:rPr>
                        <a:t>And design</a:t>
                      </a:r>
                      <a:endParaRPr lang="en-IN"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2112578"/>
                  </a:ext>
                </a:extLst>
              </a:tr>
              <a:tr h="498852">
                <a:tc>
                  <a:txBody>
                    <a:bodyPr/>
                    <a:lstStyle/>
                    <a:p>
                      <a:pPr>
                        <a:lnSpc>
                          <a:spcPct val="115000"/>
                        </a:lnSpc>
                        <a:spcAft>
                          <a:spcPts val="0"/>
                        </a:spcAft>
                      </a:pPr>
                      <a:r>
                        <a:rPr lang="en-US" sz="1500">
                          <a:effectLst/>
                        </a:rPr>
                        <a:t>CO2</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effectLst/>
                        </a:rPr>
                        <a:t>To apply different problem-solving approaches for advanced data structures</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a:effectLst/>
                        </a:rPr>
                        <a:t>Knowledge, analysis</a:t>
                      </a:r>
                      <a:endParaRPr lang="en-IN" sz="1500">
                        <a:effectLst/>
                      </a:endParaRPr>
                    </a:p>
                    <a:p>
                      <a:pPr>
                        <a:lnSpc>
                          <a:spcPct val="115000"/>
                        </a:lnSpc>
                        <a:spcAft>
                          <a:spcPts val="0"/>
                        </a:spcAft>
                      </a:pPr>
                      <a:r>
                        <a:rPr lang="en-US" sz="1500">
                          <a:effectLst/>
                        </a:rPr>
                        <a:t>And apply</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3814104"/>
                  </a:ext>
                </a:extLst>
              </a:tr>
              <a:tr h="1012787">
                <a:tc>
                  <a:txBody>
                    <a:bodyPr/>
                    <a:lstStyle/>
                    <a:p>
                      <a:pPr>
                        <a:lnSpc>
                          <a:spcPct val="115000"/>
                        </a:lnSpc>
                        <a:spcAft>
                          <a:spcPts val="0"/>
                        </a:spcAft>
                      </a:pPr>
                      <a:r>
                        <a:rPr lang="en-US" sz="1500">
                          <a:effectLst/>
                        </a:rPr>
                        <a:t>CO3</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effectLst/>
                        </a:rPr>
                        <a:t>To apply divide and conquer method for solving merge sort, quick sort, matrix multiplication and  Greedy Algorithm for solving different Graph  Problem.</a:t>
                      </a:r>
                      <a:endParaRPr lang="en-IN" sz="1500" dirty="0">
                        <a:effectLst/>
                      </a:endParaRPr>
                    </a:p>
                    <a:p>
                      <a:pPr>
                        <a:lnSpc>
                          <a:spcPct val="115000"/>
                        </a:lnSpc>
                        <a:spcAft>
                          <a:spcPts val="0"/>
                        </a:spcAft>
                      </a:pPr>
                      <a:r>
                        <a:rPr lang="en-US" sz="1500" dirty="0">
                          <a:effectLst/>
                        </a:rPr>
                        <a:t> </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a:effectLst/>
                        </a:rPr>
                        <a:t>Knowledge, analysis and Apply</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79095310"/>
                  </a:ext>
                </a:extLst>
              </a:tr>
              <a:tr h="755819">
                <a:tc>
                  <a:txBody>
                    <a:bodyPr/>
                    <a:lstStyle/>
                    <a:p>
                      <a:pPr>
                        <a:lnSpc>
                          <a:spcPct val="115000"/>
                        </a:lnSpc>
                        <a:spcAft>
                          <a:spcPts val="0"/>
                        </a:spcAft>
                      </a:pPr>
                      <a:r>
                        <a:rPr lang="en-US" sz="1500">
                          <a:effectLst/>
                        </a:rPr>
                        <a:t>CO4</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effectLst/>
                        </a:rPr>
                        <a:t>To analyze and apply different optimization techniques like dynamic programming, backtracking and Branch &amp; Bound to solve the complex problems</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a:effectLst/>
                        </a:rPr>
                        <a:t>Knowledge, Analysis And Apply</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1387003"/>
                  </a:ext>
                </a:extLst>
              </a:tr>
              <a:tr h="1269754">
                <a:tc>
                  <a:txBody>
                    <a:bodyPr/>
                    <a:lstStyle/>
                    <a:p>
                      <a:pPr>
                        <a:lnSpc>
                          <a:spcPct val="115000"/>
                        </a:lnSpc>
                        <a:spcAft>
                          <a:spcPts val="0"/>
                        </a:spcAft>
                      </a:pPr>
                      <a:r>
                        <a:rPr lang="en-US" sz="1500">
                          <a:effectLst/>
                        </a:rPr>
                        <a:t>CO5</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effectLst/>
                        </a:rPr>
                        <a:t>To understand the advanced concepts like NP Completeness and Fast Fourier Transform, to analyze and apply String Matching, Approximation and Randomized Algorithms to solve the complex problems</a:t>
                      </a:r>
                      <a:endParaRPr lang="en-IN" sz="1500" dirty="0">
                        <a:effectLst/>
                      </a:endParaRPr>
                    </a:p>
                    <a:p>
                      <a:pPr>
                        <a:lnSpc>
                          <a:spcPct val="115000"/>
                        </a:lnSpc>
                        <a:spcAft>
                          <a:spcPts val="0"/>
                        </a:spcAft>
                      </a:pPr>
                      <a:r>
                        <a:rPr lang="en-US" sz="1500" dirty="0">
                          <a:effectLst/>
                        </a:rPr>
                        <a:t> </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effectLst/>
                        </a:rPr>
                        <a:t>Knowledge,  Analysis and Apply</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9547450"/>
                  </a:ext>
                </a:extLst>
              </a:tr>
            </a:tbl>
          </a:graphicData>
        </a:graphic>
      </p:graphicFrame>
      <p:sp>
        <p:nvSpPr>
          <p:cNvPr id="4" name="Date Placeholder 3"/>
          <p:cNvSpPr>
            <a:spLocks noGrp="1"/>
          </p:cNvSpPr>
          <p:nvPr>
            <p:ph type="dt" sz="half" idx="10"/>
          </p:nvPr>
        </p:nvSpPr>
        <p:spPr/>
        <p:txBody>
          <a:bodyPr/>
          <a:lstStyle/>
          <a:p>
            <a:fld id="{FFE1B44A-4685-445B-99DD-CA71B49FBD09}"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48154"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Course</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Outcome</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23446" y="0"/>
            <a:ext cx="1522828" cy="817163"/>
          </a:xfrm>
          <a:prstGeom prst="rect">
            <a:avLst/>
          </a:prstGeom>
          <a:noFill/>
        </p:spPr>
      </p:pic>
      <p:sp>
        <p:nvSpPr>
          <p:cNvPr id="10" name="Rectangle 9">
            <a:extLst>
              <a:ext uri="{FF2B5EF4-FFF2-40B4-BE49-F238E27FC236}">
                <a16:creationId xmlns:a16="http://schemas.microsoft.com/office/drawing/2014/main" id="{541E00FF-D043-46A6-B039-CD5B92081618}"/>
              </a:ext>
            </a:extLst>
          </p:cNvPr>
          <p:cNvSpPr/>
          <p:nvPr/>
        </p:nvSpPr>
        <p:spPr>
          <a:xfrm>
            <a:off x="784860" y="928405"/>
            <a:ext cx="7772400" cy="457048"/>
          </a:xfrm>
          <a:prstGeom prst="rect">
            <a:avLst/>
          </a:prstGeom>
        </p:spPr>
        <p:txBody>
          <a:bodyPr wrap="square">
            <a:spAutoFit/>
          </a:bodyPr>
          <a:lstStyle/>
          <a:p>
            <a:pPr>
              <a:lnSpc>
                <a:spcPct val="115000"/>
              </a:lnSpc>
              <a:spcAft>
                <a:spcPts val="1000"/>
              </a:spcAft>
            </a:pPr>
            <a:r>
              <a:rPr lang="en-US" sz="2200" dirty="0">
                <a:latin typeface="Times New Roman" panose="02020603050405020304" pitchFamily="18" charset="0"/>
                <a:ea typeface="Calibri" panose="020F0502020204030204" pitchFamily="34" charset="0"/>
                <a:cs typeface="Times New Roman" panose="02020603050405020304" pitchFamily="18" charset="0"/>
              </a:rPr>
              <a:t>At the end of the semester, the student will be able:</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logo for a company&#10;&#10;Description automatically generated">
            <a:extLst>
              <a:ext uri="{FF2B5EF4-FFF2-40B4-BE49-F238E27FC236}">
                <a16:creationId xmlns:a16="http://schemas.microsoft.com/office/drawing/2014/main" id="{A5C813A0-91FE-D3E9-A205-C46051EF1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154907" cy="827683"/>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4D216A7-8C08-47F5-A4F3-5416D17BEE68}"/>
              </a:ext>
            </a:extLst>
          </p:cNvPr>
          <p:cNvSpPr>
            <a:spLocks noGrp="1"/>
          </p:cNvSpPr>
          <p:nvPr>
            <p:ph type="dt" sz="quarter" idx="10"/>
          </p:nvPr>
        </p:nvSpPr>
        <p:spPr/>
        <p:txBody>
          <a:bodyPr/>
          <a:lstStyle/>
          <a:p>
            <a:pPr>
              <a:defRPr/>
            </a:pPr>
            <a:fld id="{F8DDEDB9-70F7-4FA8-A7D3-69683E1A2E5D}" type="datetime5">
              <a:rPr lang="en-US" smtClean="0"/>
              <a:t>29-Jul-24</a:t>
            </a:fld>
            <a:endParaRPr lang="en-US"/>
          </a:p>
        </p:txBody>
      </p:sp>
      <p:sp>
        <p:nvSpPr>
          <p:cNvPr id="5" name="Footer Placeholder 4">
            <a:extLst>
              <a:ext uri="{FF2B5EF4-FFF2-40B4-BE49-F238E27FC236}">
                <a16:creationId xmlns:a16="http://schemas.microsoft.com/office/drawing/2014/main" id="{0CA28562-03EC-4E9B-B19A-D11F33FD3F33}"/>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DA02315B-D471-4C41-AAFC-CDE0BD2E092B}"/>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B7F63A3-AA24-4662-AFE5-189575C2F4FA}" type="slidenum">
              <a:rPr lang="en-US" altLang="en-US">
                <a:solidFill>
                  <a:srgbClr val="898989"/>
                </a:solidFill>
                <a:latin typeface="Calibri" panose="020F0502020204030204" pitchFamily="34" charset="0"/>
              </a:rPr>
              <a:pPr eaLnBrk="1" hangingPunct="1"/>
              <a:t>70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64BAA56-0D0D-463F-8648-202F0941C9F9}"/>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fontAlgn="auto">
              <a:spcBef>
                <a:spcPts val="0"/>
              </a:spcBef>
              <a:spcAft>
                <a:spcPts val="0"/>
              </a:spcAft>
              <a:defRPr/>
            </a:pPr>
            <a:endParaRPr lang="en-US" sz="2400" b="1" dirty="0"/>
          </a:p>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a:p>
            <a:pPr fontAlgn="auto">
              <a:spcBef>
                <a:spcPts val="0"/>
              </a:spcBef>
              <a:spcAft>
                <a:spcPts val="0"/>
              </a:spcAft>
              <a:defRPr/>
            </a:pPr>
            <a:r>
              <a:rPr lang="en-US" sz="2400" b="1" dirty="0"/>
              <a:t> </a:t>
            </a:r>
            <a:endParaRPr lang="en-US" sz="2400" i="1" dirty="0"/>
          </a:p>
        </p:txBody>
      </p:sp>
      <p:pic>
        <p:nvPicPr>
          <p:cNvPr id="27654" name="Picture 2" descr="E:\NIET\Project\xLogo11.png.pagespeed.ic.pydHLuCQEZ.png">
            <a:extLst>
              <a:ext uri="{FF2B5EF4-FFF2-40B4-BE49-F238E27FC236}">
                <a16:creationId xmlns:a16="http://schemas.microsoft.com/office/drawing/2014/main" id="{8C8843F9-898A-42C0-8135-CF43C5020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Rectangle 8">
            <a:extLst>
              <a:ext uri="{FF2B5EF4-FFF2-40B4-BE49-F238E27FC236}">
                <a16:creationId xmlns:a16="http://schemas.microsoft.com/office/drawing/2014/main" id="{30768E56-2938-4160-AA53-791B78142DAC}"/>
              </a:ext>
            </a:extLst>
          </p:cNvPr>
          <p:cNvSpPr>
            <a:spLocks noChangeArrowheads="1"/>
          </p:cNvSpPr>
          <p:nvPr/>
        </p:nvSpPr>
        <p:spPr bwMode="auto">
          <a:xfrm>
            <a:off x="838200" y="914400"/>
            <a:ext cx="80010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a:latin typeface="Calibri" panose="020F0502020204030204" pitchFamily="34" charset="0"/>
              </a:rPr>
              <a:t>Example: A=[7, 4, 3, 1, 2]</a:t>
            </a:r>
          </a:p>
          <a:p>
            <a:pPr eaLnBrk="1" hangingPunct="1"/>
            <a:endParaRPr lang="en-US" altLang="en-US" sz="2200">
              <a:latin typeface="Calibri" panose="020F0502020204030204" pitchFamily="34" charset="0"/>
            </a:endParaRPr>
          </a:p>
          <a:p>
            <a:pPr eaLnBrk="1" hangingPunct="1"/>
            <a:endParaRPr lang="en-US" altLang="en-US" sz="2200">
              <a:latin typeface="Calibri" panose="020F0502020204030204" pitchFamily="34" charset="0"/>
            </a:endParaRPr>
          </a:p>
        </p:txBody>
      </p:sp>
      <p:pic>
        <p:nvPicPr>
          <p:cNvPr id="27656" name="Picture 3">
            <a:extLst>
              <a:ext uri="{FF2B5EF4-FFF2-40B4-BE49-F238E27FC236}">
                <a16:creationId xmlns:a16="http://schemas.microsoft.com/office/drawing/2014/main" id="{347EFE0F-8F5A-4EAF-9482-EF0319D8D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00" y="1295400"/>
            <a:ext cx="82169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A logo for a company&#10;&#10;Description automatically generated">
            <a:extLst>
              <a:ext uri="{FF2B5EF4-FFF2-40B4-BE49-F238E27FC236}">
                <a16:creationId xmlns:a16="http://schemas.microsoft.com/office/drawing/2014/main" id="{BC93F3E5-C185-7C03-65FF-B22D6174F0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7656"/>
                                        </p:tgtEl>
                                        <p:attrNameLst>
                                          <p:attrName>style.visibility</p:attrName>
                                        </p:attrNameLst>
                                      </p:cBhvr>
                                      <p:to>
                                        <p:strVal val="visible"/>
                                      </p:to>
                                    </p:set>
                                    <p:animEffect transition="in" filter="barn(inVertical)">
                                      <p:cBhvr>
                                        <p:cTn id="7" dur="500"/>
                                        <p:tgtEl>
                                          <p:spTgt spid="27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0F62AF0-B931-4AC8-948F-3D4A9A3872AB}"/>
              </a:ext>
            </a:extLst>
          </p:cNvPr>
          <p:cNvSpPr>
            <a:spLocks noGrp="1"/>
          </p:cNvSpPr>
          <p:nvPr>
            <p:ph type="dt" sz="quarter" idx="10"/>
          </p:nvPr>
        </p:nvSpPr>
        <p:spPr/>
        <p:txBody>
          <a:bodyPr/>
          <a:lstStyle/>
          <a:p>
            <a:pPr>
              <a:defRPr/>
            </a:pPr>
            <a:fld id="{E3768E76-E68B-468F-AA95-2F895DEFFAD3}" type="datetime5">
              <a:rPr lang="en-US" smtClean="0"/>
              <a:t>29-Jul-24</a:t>
            </a:fld>
            <a:endParaRPr lang="en-US"/>
          </a:p>
        </p:txBody>
      </p:sp>
      <p:sp>
        <p:nvSpPr>
          <p:cNvPr id="5" name="Footer Placeholder 4">
            <a:extLst>
              <a:ext uri="{FF2B5EF4-FFF2-40B4-BE49-F238E27FC236}">
                <a16:creationId xmlns:a16="http://schemas.microsoft.com/office/drawing/2014/main" id="{A207A70E-26C1-458C-957C-1C5BB6ED16EB}"/>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217013AD-D65E-48A4-B816-ACD19B54388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8B64D69-21C6-4B68-B5D0-CE5D96BA7598}" type="slidenum">
              <a:rPr lang="en-US" altLang="en-US">
                <a:solidFill>
                  <a:srgbClr val="898989"/>
                </a:solidFill>
                <a:latin typeface="Calibri" panose="020F0502020204030204" pitchFamily="34" charset="0"/>
              </a:rPr>
              <a:pPr eaLnBrk="1" hangingPunct="1"/>
              <a:t>71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723817D8-9A8E-4A8A-A671-124861940034}"/>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p:txBody>
      </p:sp>
      <p:pic>
        <p:nvPicPr>
          <p:cNvPr id="28678" name="Picture 2" descr="E:\NIET\Project\xLogo11.png.pagespeed.ic.pydHLuCQEZ.png">
            <a:extLst>
              <a:ext uri="{FF2B5EF4-FFF2-40B4-BE49-F238E27FC236}">
                <a16:creationId xmlns:a16="http://schemas.microsoft.com/office/drawing/2014/main" id="{0847925F-F577-42F1-BFA5-D4F7C1865E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Rectangle 9">
            <a:extLst>
              <a:ext uri="{FF2B5EF4-FFF2-40B4-BE49-F238E27FC236}">
                <a16:creationId xmlns:a16="http://schemas.microsoft.com/office/drawing/2014/main" id="{7250A98E-06CC-4701-8396-3DC75D370B11}"/>
              </a:ext>
            </a:extLst>
          </p:cNvPr>
          <p:cNvSpPr>
            <a:spLocks noChangeArrowheads="1"/>
          </p:cNvSpPr>
          <p:nvPr/>
        </p:nvSpPr>
        <p:spPr bwMode="auto">
          <a:xfrm>
            <a:off x="342900" y="821075"/>
            <a:ext cx="8458200"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IN" sz="2800" b="1" dirty="0">
                <a:latin typeface="+mj-lt"/>
              </a:rPr>
              <a:t> Counting Sort</a:t>
            </a:r>
          </a:p>
          <a:p>
            <a:pPr algn="just" eaLnBrk="1" hangingPunct="1"/>
            <a:endParaRPr lang="en-IN" sz="2800" b="1" dirty="0">
              <a:latin typeface="+mj-lt"/>
            </a:endParaRPr>
          </a:p>
          <a:p>
            <a:pPr marL="342900" indent="-342900" algn="just" eaLnBrk="1" hangingPunct="1">
              <a:buFont typeface="Arial" panose="020B0604020202020204" pitchFamily="34" charset="0"/>
              <a:buChar char="•"/>
            </a:pPr>
            <a:r>
              <a:rPr lang="en-IN" sz="2200" b="1" dirty="0">
                <a:latin typeface="+mj-lt"/>
              </a:rPr>
              <a:t>Counting sort</a:t>
            </a:r>
            <a:r>
              <a:rPr lang="en-IN" sz="2200" dirty="0">
                <a:latin typeface="+mj-lt"/>
              </a:rPr>
              <a:t> is a stable </a:t>
            </a:r>
            <a:r>
              <a:rPr lang="en-IN" sz="2200" b="1" dirty="0">
                <a:latin typeface="+mj-lt"/>
              </a:rPr>
              <a:t>sorting</a:t>
            </a:r>
            <a:r>
              <a:rPr lang="en-IN" sz="2200" dirty="0">
                <a:latin typeface="+mj-lt"/>
              </a:rPr>
              <a:t> technique, which is used to </a:t>
            </a:r>
            <a:r>
              <a:rPr lang="en-IN" sz="2200" b="1" dirty="0">
                <a:latin typeface="+mj-lt"/>
              </a:rPr>
              <a:t>sort</a:t>
            </a:r>
            <a:r>
              <a:rPr lang="en-IN" sz="2200" dirty="0">
                <a:latin typeface="+mj-lt"/>
              </a:rPr>
              <a:t> objects according to the keys that are small numbers.</a:t>
            </a:r>
          </a:p>
          <a:p>
            <a:pPr marL="342900" indent="-342900" algn="just" eaLnBrk="1" hangingPunct="1">
              <a:buFont typeface="Arial" panose="020B0604020202020204" pitchFamily="34" charset="0"/>
              <a:buChar char="•"/>
            </a:pPr>
            <a:endParaRPr lang="en-IN" sz="2200" dirty="0">
              <a:latin typeface="+mj-lt"/>
            </a:endParaRPr>
          </a:p>
          <a:p>
            <a:pPr marL="342900" indent="-342900" algn="just" eaLnBrk="1" hangingPunct="1">
              <a:buFont typeface="Arial" panose="020B0604020202020204" pitchFamily="34" charset="0"/>
              <a:buChar char="•"/>
            </a:pPr>
            <a:r>
              <a:rPr lang="en-IN" sz="2200" dirty="0">
                <a:latin typeface="+mj-lt"/>
              </a:rPr>
              <a:t>It counts the number of keys whose key values are same.</a:t>
            </a:r>
          </a:p>
          <a:p>
            <a:pPr marL="342900" indent="-342900" algn="just" eaLnBrk="1" hangingPunct="1">
              <a:buFont typeface="Arial" panose="020B0604020202020204" pitchFamily="34" charset="0"/>
              <a:buChar char="•"/>
            </a:pPr>
            <a:endParaRPr lang="en-IN" sz="2200" dirty="0">
              <a:latin typeface="+mj-lt"/>
            </a:endParaRPr>
          </a:p>
          <a:p>
            <a:pPr marL="342900" indent="-342900" algn="just" eaLnBrk="1" hangingPunct="1">
              <a:buFont typeface="Arial" panose="020B0604020202020204" pitchFamily="34" charset="0"/>
              <a:buChar char="•"/>
            </a:pPr>
            <a:r>
              <a:rPr lang="en-IN" sz="2200" dirty="0">
                <a:latin typeface="+mj-lt"/>
              </a:rPr>
              <a:t> This </a:t>
            </a:r>
            <a:r>
              <a:rPr lang="en-IN" sz="2200" b="1" dirty="0">
                <a:latin typeface="+mj-lt"/>
              </a:rPr>
              <a:t>sorting</a:t>
            </a:r>
            <a:r>
              <a:rPr lang="en-IN" sz="2200" dirty="0">
                <a:latin typeface="+mj-lt"/>
              </a:rPr>
              <a:t> technique is effective when the difference between different keys are not so big, otherwise, it can increase the space complexity</a:t>
            </a:r>
          </a:p>
          <a:p>
            <a:pPr marL="342900" indent="-342900" algn="just" eaLnBrk="1" hangingPunct="1">
              <a:buFont typeface="Arial" panose="020B0604020202020204" pitchFamily="34" charset="0"/>
              <a:buChar char="•"/>
            </a:pPr>
            <a:endParaRPr lang="en-US" altLang="en-US" sz="2200" dirty="0">
              <a:latin typeface="+mj-lt"/>
            </a:endParaRPr>
          </a:p>
          <a:p>
            <a:pPr marL="342900" indent="-342900" algn="just" eaLnBrk="1" hangingPunct="1">
              <a:buFont typeface="Arial" panose="020B0604020202020204" pitchFamily="34" charset="0"/>
              <a:buChar char="•"/>
            </a:pPr>
            <a:r>
              <a:rPr lang="en-US" altLang="en-US" sz="2200" dirty="0">
                <a:latin typeface="+mj-lt"/>
              </a:rPr>
              <a:t>It works by counting the number of objects having distinct key values (kind of hashing). </a:t>
            </a:r>
          </a:p>
          <a:p>
            <a:pPr marL="342900" indent="-342900" algn="just" eaLnBrk="1" hangingPunct="1">
              <a:buFont typeface="Arial" panose="020B0604020202020204" pitchFamily="34" charset="0"/>
              <a:buChar char="•"/>
            </a:pPr>
            <a:endParaRPr lang="en-US" altLang="en-US" sz="2200" dirty="0">
              <a:latin typeface="+mj-lt"/>
            </a:endParaRPr>
          </a:p>
          <a:p>
            <a:pPr marL="342900" indent="-342900" algn="just" eaLnBrk="1" hangingPunct="1">
              <a:buFont typeface="Arial" panose="020B0604020202020204" pitchFamily="34" charset="0"/>
              <a:buChar char="•"/>
            </a:pPr>
            <a:r>
              <a:rPr lang="en-US" altLang="en-US" sz="2200" dirty="0">
                <a:latin typeface="+mj-lt"/>
              </a:rPr>
              <a:t>Then there will be some arithmetic to calculate the position of each object in the output sequence.</a:t>
            </a:r>
          </a:p>
          <a:p>
            <a:pPr marL="342900" indent="-342900" algn="just" eaLnBrk="1" hangingPunct="1">
              <a:buFont typeface="Arial" panose="020B0604020202020204" pitchFamily="34" charset="0"/>
              <a:buChar char="•"/>
            </a:pPr>
            <a:endParaRPr lang="en-US" altLang="en-US" sz="2200" dirty="0">
              <a:latin typeface="+mj-lt"/>
            </a:endParaRPr>
          </a:p>
          <a:p>
            <a:pPr algn="just" eaLnBrk="1" hangingPunct="1"/>
            <a:endParaRPr lang="en-US" altLang="en-US" sz="2200" i="1" dirty="0">
              <a:latin typeface="Calibri" panose="020F0502020204030204" pitchFamily="34" charset="0"/>
            </a:endParaRPr>
          </a:p>
        </p:txBody>
      </p:sp>
      <p:pic>
        <p:nvPicPr>
          <p:cNvPr id="2" name="Picture 1" descr="A logo for a company&#10;&#10;Description automatically generated">
            <a:extLst>
              <a:ext uri="{FF2B5EF4-FFF2-40B4-BE49-F238E27FC236}">
                <a16:creationId xmlns:a16="http://schemas.microsoft.com/office/drawing/2014/main" id="{C8160D9A-295A-BE40-4B97-D737B525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67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67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0F62AF0-B931-4AC8-948F-3D4A9A3872AB}"/>
              </a:ext>
            </a:extLst>
          </p:cNvPr>
          <p:cNvSpPr>
            <a:spLocks noGrp="1"/>
          </p:cNvSpPr>
          <p:nvPr>
            <p:ph type="dt" sz="quarter" idx="10"/>
          </p:nvPr>
        </p:nvSpPr>
        <p:spPr/>
        <p:txBody>
          <a:bodyPr/>
          <a:lstStyle/>
          <a:p>
            <a:pPr>
              <a:defRPr/>
            </a:pPr>
            <a:fld id="{E295E11F-3571-4496-B2D1-F077FEC3135C}" type="datetime5">
              <a:rPr lang="en-US" smtClean="0"/>
              <a:t>29-Jul-24</a:t>
            </a:fld>
            <a:endParaRPr lang="en-US"/>
          </a:p>
        </p:txBody>
      </p:sp>
      <p:sp>
        <p:nvSpPr>
          <p:cNvPr id="5" name="Footer Placeholder 4">
            <a:extLst>
              <a:ext uri="{FF2B5EF4-FFF2-40B4-BE49-F238E27FC236}">
                <a16:creationId xmlns:a16="http://schemas.microsoft.com/office/drawing/2014/main" id="{A207A70E-26C1-458C-957C-1C5BB6ED16EB}"/>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217013AD-D65E-48A4-B816-ACD19B54388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8B64D69-21C6-4B68-B5D0-CE5D96BA7598}" type="slidenum">
              <a:rPr lang="en-US" altLang="en-US">
                <a:solidFill>
                  <a:srgbClr val="898989"/>
                </a:solidFill>
                <a:latin typeface="Calibri" panose="020F0502020204030204" pitchFamily="34" charset="0"/>
              </a:rPr>
              <a:pPr eaLnBrk="1" hangingPunct="1"/>
              <a:t>72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723817D8-9A8E-4A8A-A671-124861940034}"/>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p:txBody>
      </p:sp>
      <p:pic>
        <p:nvPicPr>
          <p:cNvPr id="28678" name="Picture 2" descr="E:\NIET\Project\xLogo11.png.pagespeed.ic.pydHLuCQEZ.png">
            <a:extLst>
              <a:ext uri="{FF2B5EF4-FFF2-40B4-BE49-F238E27FC236}">
                <a16:creationId xmlns:a16="http://schemas.microsoft.com/office/drawing/2014/main" id="{0847925F-F577-42F1-BFA5-D4F7C1865E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Rectangle 9">
            <a:extLst>
              <a:ext uri="{FF2B5EF4-FFF2-40B4-BE49-F238E27FC236}">
                <a16:creationId xmlns:a16="http://schemas.microsoft.com/office/drawing/2014/main" id="{7250A98E-06CC-4701-8396-3DC75D370B11}"/>
              </a:ext>
            </a:extLst>
          </p:cNvPr>
          <p:cNvSpPr>
            <a:spLocks noChangeArrowheads="1"/>
          </p:cNvSpPr>
          <p:nvPr/>
        </p:nvSpPr>
        <p:spPr bwMode="auto">
          <a:xfrm>
            <a:off x="447822" y="1219200"/>
            <a:ext cx="845820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sz="2200" dirty="0">
                <a:latin typeface="Calibri" panose="020F0502020204030204" pitchFamily="34" charset="0"/>
              </a:rPr>
              <a:t> </a:t>
            </a:r>
            <a:r>
              <a:rPr lang="en-IN" sz="2400" b="1" dirty="0"/>
              <a:t>Counting Sort</a:t>
            </a:r>
          </a:p>
          <a:p>
            <a:pPr algn="just" eaLnBrk="1" hangingPunct="1"/>
            <a:r>
              <a:rPr lang="en-US" altLang="en-US" sz="2200" dirty="0">
                <a:latin typeface="Calibri" panose="020F0502020204030204" pitchFamily="34" charset="0"/>
              </a:rPr>
              <a:t>   </a:t>
            </a:r>
          </a:p>
          <a:p>
            <a:pPr algn="just" eaLnBrk="1" hangingPunct="1"/>
            <a:r>
              <a:rPr lang="en-US" altLang="en-US" sz="2200" dirty="0">
                <a:latin typeface="Calibri" panose="020F0502020204030204" pitchFamily="34" charset="0"/>
              </a:rPr>
              <a:t>Depends on a </a:t>
            </a:r>
            <a:r>
              <a:rPr lang="en-US" altLang="en-US" sz="2200" i="1" dirty="0">
                <a:latin typeface="Calibri" panose="020F0502020204030204" pitchFamily="34" charset="0"/>
              </a:rPr>
              <a:t>key assumption: numbers to be sorted are integers in</a:t>
            </a:r>
          </a:p>
          <a:p>
            <a:pPr algn="just" eaLnBrk="1" hangingPunct="1"/>
            <a:r>
              <a:rPr lang="en-US" altLang="en-US" sz="2200" i="1" dirty="0">
                <a:latin typeface="Calibri" panose="020F0502020204030204" pitchFamily="34" charset="0"/>
              </a:rPr>
              <a:t>      {0, 1, . . . , k}.</a:t>
            </a:r>
          </a:p>
          <a:p>
            <a:pPr algn="just" eaLnBrk="1" hangingPunct="1"/>
            <a:endParaRPr lang="en-US" altLang="en-US" sz="2200" i="1" dirty="0">
              <a:latin typeface="Calibri" panose="020F0502020204030204" pitchFamily="34" charset="0"/>
            </a:endParaRPr>
          </a:p>
          <a:p>
            <a:pPr algn="just" eaLnBrk="1" hangingPunct="1"/>
            <a:r>
              <a:rPr lang="en-US" altLang="en-US" sz="2200" dirty="0">
                <a:latin typeface="Calibri" panose="020F0502020204030204" pitchFamily="34" charset="0"/>
              </a:rPr>
              <a:t>•   Input: </a:t>
            </a:r>
            <a:r>
              <a:rPr lang="en-US" altLang="en-US" sz="2200" i="1" dirty="0">
                <a:latin typeface="Calibri" panose="020F0502020204030204" pitchFamily="34" charset="0"/>
              </a:rPr>
              <a:t>A[1 . . n], where A[ j ] Î {0, 1, . . . , k} for j = 1, 2, ..., n. </a:t>
            </a:r>
            <a:r>
              <a:rPr lang="en-US" altLang="en-US" sz="2200" dirty="0">
                <a:latin typeface="Calibri" panose="020F0502020204030204" pitchFamily="34" charset="0"/>
              </a:rPr>
              <a:t>Array </a:t>
            </a:r>
            <a:r>
              <a:rPr lang="en-US" altLang="en-US" sz="2200" i="1" dirty="0">
                <a:latin typeface="Calibri" panose="020F0502020204030204" pitchFamily="34" charset="0"/>
              </a:rPr>
              <a:t>A</a:t>
            </a:r>
          </a:p>
          <a:p>
            <a:pPr algn="just" eaLnBrk="1" hangingPunct="1"/>
            <a:r>
              <a:rPr lang="en-US" altLang="en-US" sz="2200" i="1" dirty="0">
                <a:latin typeface="Calibri" panose="020F0502020204030204" pitchFamily="34" charset="0"/>
              </a:rPr>
              <a:t>      and values n and k are given as parameters.</a:t>
            </a:r>
          </a:p>
          <a:p>
            <a:pPr algn="just" eaLnBrk="1" hangingPunct="1"/>
            <a:endParaRPr lang="en-US" altLang="en-US" sz="2200" i="1" dirty="0">
              <a:latin typeface="Calibri" panose="020F0502020204030204" pitchFamily="34" charset="0"/>
            </a:endParaRPr>
          </a:p>
          <a:p>
            <a:pPr algn="just" eaLnBrk="1" hangingPunct="1"/>
            <a:r>
              <a:rPr lang="en-US" altLang="en-US" sz="2200" dirty="0">
                <a:latin typeface="Calibri" panose="020F0502020204030204" pitchFamily="34" charset="0"/>
              </a:rPr>
              <a:t>•   Output: </a:t>
            </a:r>
            <a:r>
              <a:rPr lang="en-US" altLang="en-US" sz="2200" i="1" dirty="0">
                <a:latin typeface="Calibri" panose="020F0502020204030204" pitchFamily="34" charset="0"/>
              </a:rPr>
              <a:t>B[1 . . n], sorted. B is assumed to be already allocated </a:t>
            </a:r>
            <a:r>
              <a:rPr lang="en-US" altLang="en-US" sz="2200" dirty="0">
                <a:latin typeface="Calibri" panose="020F0502020204030204" pitchFamily="34" charset="0"/>
              </a:rPr>
              <a:t>and is</a:t>
            </a:r>
          </a:p>
          <a:p>
            <a:pPr algn="just" eaLnBrk="1" hangingPunct="1"/>
            <a:r>
              <a:rPr lang="en-US" altLang="en-US" sz="2200" dirty="0">
                <a:latin typeface="Calibri" panose="020F0502020204030204" pitchFamily="34" charset="0"/>
              </a:rPr>
              <a:t>     given as a parameter.  </a:t>
            </a:r>
          </a:p>
          <a:p>
            <a:pPr algn="just" eaLnBrk="1" hangingPunct="1"/>
            <a:endParaRPr lang="en-US" altLang="en-US" sz="2200" dirty="0">
              <a:latin typeface="Calibri" panose="020F0502020204030204" pitchFamily="34" charset="0"/>
            </a:endParaRPr>
          </a:p>
          <a:p>
            <a:pPr algn="just" eaLnBrk="1" hangingPunct="1"/>
            <a:r>
              <a:rPr lang="en-US" altLang="en-US" sz="2200" dirty="0">
                <a:latin typeface="Calibri" panose="020F0502020204030204" pitchFamily="34" charset="0"/>
              </a:rPr>
              <a:t>•   Auxiliary storage: </a:t>
            </a:r>
            <a:r>
              <a:rPr lang="en-US" altLang="en-US" sz="2200" i="1" dirty="0">
                <a:latin typeface="Calibri" panose="020F0502020204030204" pitchFamily="34" charset="0"/>
              </a:rPr>
              <a:t>C[0 . . k]</a:t>
            </a:r>
            <a:endParaRPr lang="en-US" altLang="en-US" sz="2200" dirty="0">
              <a:latin typeface="Calibri" panose="020F0502020204030204" pitchFamily="34" charset="0"/>
            </a:endParaRPr>
          </a:p>
        </p:txBody>
      </p:sp>
      <p:pic>
        <p:nvPicPr>
          <p:cNvPr id="2" name="Picture 1" descr="A logo for a company&#10;&#10;Description automatically generated">
            <a:extLst>
              <a:ext uri="{FF2B5EF4-FFF2-40B4-BE49-F238E27FC236}">
                <a16:creationId xmlns:a16="http://schemas.microsoft.com/office/drawing/2014/main" id="{4C3C1AD5-9A8D-172E-D63B-61ABD22F7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26682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7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67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679">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679">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6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8190EF5-32E5-418D-9BD8-275F8D4B7FA4}"/>
              </a:ext>
            </a:extLst>
          </p:cNvPr>
          <p:cNvSpPr>
            <a:spLocks noGrp="1"/>
          </p:cNvSpPr>
          <p:nvPr>
            <p:ph type="dt" sz="quarter" idx="10"/>
          </p:nvPr>
        </p:nvSpPr>
        <p:spPr/>
        <p:txBody>
          <a:bodyPr/>
          <a:lstStyle/>
          <a:p>
            <a:pPr>
              <a:defRPr/>
            </a:pPr>
            <a:fld id="{91B1DAF7-987C-4F46-A7C4-559CFF22D897}" type="datetime5">
              <a:rPr lang="en-US" smtClean="0"/>
              <a:t>29-Jul-24</a:t>
            </a:fld>
            <a:endParaRPr lang="en-US"/>
          </a:p>
        </p:txBody>
      </p:sp>
      <p:sp>
        <p:nvSpPr>
          <p:cNvPr id="5" name="Footer Placeholder 4">
            <a:extLst>
              <a:ext uri="{FF2B5EF4-FFF2-40B4-BE49-F238E27FC236}">
                <a16:creationId xmlns:a16="http://schemas.microsoft.com/office/drawing/2014/main" id="{3FA50178-B36E-4A02-8AB5-D8CE186E5D93}"/>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93B62E18-376B-41C9-BF8B-62BA2CD1845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0BD7998-8657-449C-A282-2D9B64555FAC}" type="slidenum">
              <a:rPr lang="en-US" altLang="en-US">
                <a:solidFill>
                  <a:srgbClr val="898989"/>
                </a:solidFill>
                <a:latin typeface="Calibri" panose="020F0502020204030204" pitchFamily="34" charset="0"/>
              </a:rPr>
              <a:pPr eaLnBrk="1" hangingPunct="1"/>
              <a:t>73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7E8CA340-974F-4068-AAAB-BAC035E67474}"/>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p:txBody>
      </p:sp>
      <p:pic>
        <p:nvPicPr>
          <p:cNvPr id="29702" name="Picture 2" descr="E:\NIET\Project\xLogo11.png.pagespeed.ic.pydHLuCQEZ.png">
            <a:extLst>
              <a:ext uri="{FF2B5EF4-FFF2-40B4-BE49-F238E27FC236}">
                <a16:creationId xmlns:a16="http://schemas.microsoft.com/office/drawing/2014/main" id="{FC4D5B22-D257-4F79-A61F-B6838D9C6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Rectangle 8">
            <a:extLst>
              <a:ext uri="{FF2B5EF4-FFF2-40B4-BE49-F238E27FC236}">
                <a16:creationId xmlns:a16="http://schemas.microsoft.com/office/drawing/2014/main" id="{CF76549E-F03A-4342-A880-EC8E7A34F245}"/>
              </a:ext>
            </a:extLst>
          </p:cNvPr>
          <p:cNvSpPr>
            <a:spLocks noChangeArrowheads="1"/>
          </p:cNvSpPr>
          <p:nvPr/>
        </p:nvSpPr>
        <p:spPr bwMode="auto">
          <a:xfrm>
            <a:off x="609600" y="886431"/>
            <a:ext cx="8077200" cy="553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400" b="1" dirty="0">
                <a:latin typeface="Calibri" panose="020F0502020204030204" pitchFamily="34" charset="0"/>
              </a:rPr>
              <a:t>COUNTING_SORT (A, B, k)</a:t>
            </a:r>
          </a:p>
          <a:p>
            <a:pPr algn="just" eaLnBrk="1" hangingPunct="1"/>
            <a:r>
              <a:rPr lang="en-US" altLang="en-US" sz="2200" dirty="0">
                <a:latin typeface="Calibri" panose="020F0502020204030204" pitchFamily="34" charset="0"/>
              </a:rPr>
              <a:t>1. for </a:t>
            </a:r>
            <a:r>
              <a:rPr lang="en-US" altLang="en-US" sz="2200" dirty="0" err="1">
                <a:latin typeface="Calibri" panose="020F0502020204030204" pitchFamily="34" charset="0"/>
              </a:rPr>
              <a:t>i</a:t>
            </a:r>
            <a:r>
              <a:rPr lang="en-US" altLang="en-US" sz="2200" dirty="0">
                <a:latin typeface="Calibri" panose="020F0502020204030204" pitchFamily="34" charset="0"/>
              </a:rPr>
              <a:t> ← 0 to k do</a:t>
            </a:r>
          </a:p>
          <a:p>
            <a:pPr algn="just" eaLnBrk="1" hangingPunct="1"/>
            <a:r>
              <a:rPr lang="en-US" altLang="en-US" sz="2200" dirty="0">
                <a:latin typeface="Calibri" panose="020F0502020204030204" pitchFamily="34" charset="0"/>
              </a:rPr>
              <a:t>2.       c[</a:t>
            </a:r>
            <a:r>
              <a:rPr lang="en-US" altLang="en-US" sz="2200" dirty="0" err="1">
                <a:latin typeface="Calibri" panose="020F0502020204030204" pitchFamily="34" charset="0"/>
              </a:rPr>
              <a:t>i</a:t>
            </a:r>
            <a:r>
              <a:rPr lang="en-US" altLang="en-US" sz="2200" dirty="0">
                <a:latin typeface="Calibri" panose="020F0502020204030204" pitchFamily="34" charset="0"/>
              </a:rPr>
              <a:t>] ← 0</a:t>
            </a:r>
          </a:p>
          <a:p>
            <a:pPr algn="just" eaLnBrk="1" hangingPunct="1"/>
            <a:r>
              <a:rPr lang="en-US" altLang="en-US" sz="2200" dirty="0">
                <a:latin typeface="Calibri" panose="020F0502020204030204" pitchFamily="34" charset="0"/>
              </a:rPr>
              <a:t>3. for j ← 1 to length[A] do</a:t>
            </a:r>
          </a:p>
          <a:p>
            <a:pPr algn="just" eaLnBrk="1" hangingPunct="1"/>
            <a:r>
              <a:rPr lang="en-US" altLang="en-US" sz="2200" dirty="0">
                <a:latin typeface="Calibri" panose="020F0502020204030204" pitchFamily="34" charset="0"/>
              </a:rPr>
              <a:t>4.       c[A[j]] ← c[A[j]] + 1</a:t>
            </a:r>
          </a:p>
          <a:p>
            <a:pPr algn="just" eaLnBrk="1" hangingPunct="1"/>
            <a:r>
              <a:rPr lang="en-US" altLang="en-US" sz="2200" dirty="0">
                <a:latin typeface="Calibri" panose="020F0502020204030204" pitchFamily="34" charset="0"/>
              </a:rPr>
              <a:t>5. //c[</a:t>
            </a:r>
            <a:r>
              <a:rPr lang="en-US" altLang="en-US" sz="2200" dirty="0" err="1">
                <a:latin typeface="Calibri" panose="020F0502020204030204" pitchFamily="34" charset="0"/>
              </a:rPr>
              <a:t>i</a:t>
            </a:r>
            <a:r>
              <a:rPr lang="en-US" altLang="en-US" sz="2200" dirty="0">
                <a:latin typeface="Calibri" panose="020F0502020204030204" pitchFamily="34" charset="0"/>
              </a:rPr>
              <a:t>] now contains the number of elements equal to </a:t>
            </a:r>
            <a:r>
              <a:rPr lang="en-US" altLang="en-US" sz="2200" dirty="0" err="1">
                <a:latin typeface="Calibri" panose="020F0502020204030204" pitchFamily="34" charset="0"/>
              </a:rPr>
              <a:t>i</a:t>
            </a:r>
            <a:endParaRPr lang="en-US" altLang="en-US" sz="2200" dirty="0">
              <a:latin typeface="Calibri" panose="020F0502020204030204" pitchFamily="34" charset="0"/>
            </a:endParaRPr>
          </a:p>
          <a:p>
            <a:pPr algn="just" eaLnBrk="1" hangingPunct="1"/>
            <a:r>
              <a:rPr lang="en-US" altLang="en-US" sz="2200" dirty="0">
                <a:latin typeface="Calibri" panose="020F0502020204030204" pitchFamily="34" charset="0"/>
              </a:rPr>
              <a:t>6. for </a:t>
            </a:r>
            <a:r>
              <a:rPr lang="en-US" altLang="en-US" sz="2200" dirty="0" err="1">
                <a:latin typeface="Calibri" panose="020F0502020204030204" pitchFamily="34" charset="0"/>
              </a:rPr>
              <a:t>i</a:t>
            </a:r>
            <a:r>
              <a:rPr lang="en-US" altLang="en-US" sz="2200" dirty="0">
                <a:latin typeface="Calibri" panose="020F0502020204030204" pitchFamily="34" charset="0"/>
              </a:rPr>
              <a:t> ← 1 to k do</a:t>
            </a:r>
          </a:p>
          <a:p>
            <a:pPr algn="just" eaLnBrk="1" hangingPunct="1"/>
            <a:r>
              <a:rPr lang="en-US" altLang="en-US" sz="2200" dirty="0">
                <a:latin typeface="Calibri" panose="020F0502020204030204" pitchFamily="34" charset="0"/>
              </a:rPr>
              <a:t>7.        c[</a:t>
            </a:r>
            <a:r>
              <a:rPr lang="en-US" altLang="en-US" sz="2200" dirty="0" err="1">
                <a:latin typeface="Calibri" panose="020F0502020204030204" pitchFamily="34" charset="0"/>
              </a:rPr>
              <a:t>i</a:t>
            </a:r>
            <a:r>
              <a:rPr lang="en-US" altLang="en-US" sz="2200" dirty="0">
                <a:latin typeface="Calibri" panose="020F0502020204030204" pitchFamily="34" charset="0"/>
              </a:rPr>
              <a:t>] ← c[</a:t>
            </a:r>
            <a:r>
              <a:rPr lang="en-US" altLang="en-US" sz="2200" dirty="0" err="1">
                <a:latin typeface="Calibri" panose="020F0502020204030204" pitchFamily="34" charset="0"/>
              </a:rPr>
              <a:t>i</a:t>
            </a:r>
            <a:r>
              <a:rPr lang="en-US" altLang="en-US" sz="2200" dirty="0">
                <a:latin typeface="Calibri" panose="020F0502020204030204" pitchFamily="34" charset="0"/>
              </a:rPr>
              <a:t>] + c[i-1]</a:t>
            </a:r>
          </a:p>
          <a:p>
            <a:pPr algn="just" eaLnBrk="1" hangingPunct="1"/>
            <a:r>
              <a:rPr lang="en-US" altLang="en-US" sz="2200" dirty="0">
                <a:latin typeface="Calibri" panose="020F0502020204030204" pitchFamily="34" charset="0"/>
              </a:rPr>
              <a:t>8. // c[</a:t>
            </a:r>
            <a:r>
              <a:rPr lang="en-US" altLang="en-US" sz="2200" dirty="0" err="1">
                <a:latin typeface="Calibri" panose="020F0502020204030204" pitchFamily="34" charset="0"/>
              </a:rPr>
              <a:t>i</a:t>
            </a:r>
            <a:r>
              <a:rPr lang="en-US" altLang="en-US" sz="2200" dirty="0">
                <a:latin typeface="Calibri" panose="020F0502020204030204" pitchFamily="34" charset="0"/>
              </a:rPr>
              <a:t>] now contains the number of elements ≤ </a:t>
            </a:r>
            <a:r>
              <a:rPr lang="en-US" altLang="en-US" sz="2200" dirty="0" err="1">
                <a:latin typeface="Calibri" panose="020F0502020204030204" pitchFamily="34" charset="0"/>
              </a:rPr>
              <a:t>i</a:t>
            </a:r>
            <a:endParaRPr lang="en-US" altLang="en-US" sz="2200" dirty="0">
              <a:latin typeface="Calibri" panose="020F0502020204030204" pitchFamily="34" charset="0"/>
            </a:endParaRPr>
          </a:p>
          <a:p>
            <a:pPr algn="just" eaLnBrk="1" hangingPunct="1"/>
            <a:r>
              <a:rPr lang="pt-BR" altLang="en-US" sz="2200" dirty="0">
                <a:latin typeface="Calibri" panose="020F0502020204030204" pitchFamily="34" charset="0"/>
              </a:rPr>
              <a:t>9. for j ← </a:t>
            </a:r>
            <a:r>
              <a:rPr lang="en-US" altLang="en-US" sz="2200" dirty="0">
                <a:latin typeface="Calibri" panose="020F0502020204030204" pitchFamily="34" charset="0"/>
              </a:rPr>
              <a:t>length[A]</a:t>
            </a:r>
            <a:r>
              <a:rPr lang="pt-BR" altLang="en-US" sz="2200" dirty="0">
                <a:latin typeface="Calibri" panose="020F0502020204030204" pitchFamily="34" charset="0"/>
              </a:rPr>
              <a:t> downto 1 do</a:t>
            </a:r>
          </a:p>
          <a:p>
            <a:pPr algn="just" eaLnBrk="1" hangingPunct="1"/>
            <a:r>
              <a:rPr lang="en-US" altLang="en-US" sz="2200" dirty="0">
                <a:latin typeface="Calibri" panose="020F0502020204030204" pitchFamily="34" charset="0"/>
              </a:rPr>
              <a:t>10.       B[c[A[j]]] ← A[j]</a:t>
            </a:r>
          </a:p>
          <a:p>
            <a:pPr marL="457200" indent="-457200" algn="just" eaLnBrk="1" hangingPunct="1">
              <a:buAutoNum type="arabicPeriod" startAt="11"/>
            </a:pPr>
            <a:r>
              <a:rPr lang="en-US" altLang="en-US" sz="2200" dirty="0">
                <a:latin typeface="Calibri" panose="020F0502020204030204" pitchFamily="34" charset="0"/>
              </a:rPr>
              <a:t>c[A[j]] ← c[A[j]] – 1</a:t>
            </a:r>
          </a:p>
          <a:p>
            <a:pPr marL="457200" indent="-457200" algn="just" eaLnBrk="1" hangingPunct="1">
              <a:buAutoNum type="arabicPeriod" startAt="11"/>
            </a:pPr>
            <a:endParaRPr lang="en-US" altLang="en-US" sz="2200" dirty="0">
              <a:latin typeface="Calibri" panose="020F0502020204030204" pitchFamily="34" charset="0"/>
            </a:endParaRPr>
          </a:p>
          <a:p>
            <a:pPr algn="just" eaLnBrk="1" hangingPunct="1"/>
            <a:r>
              <a:rPr lang="en-IN" sz="2200" dirty="0">
                <a:latin typeface="+mj-lt"/>
              </a:rPr>
              <a:t>Analysis-The average time </a:t>
            </a:r>
            <a:r>
              <a:rPr lang="en-IN" sz="2200" b="1" dirty="0">
                <a:latin typeface="+mj-lt"/>
              </a:rPr>
              <a:t>complexity</a:t>
            </a:r>
            <a:r>
              <a:rPr lang="en-IN" sz="2200" dirty="0">
                <a:latin typeface="+mj-lt"/>
              </a:rPr>
              <a:t> for </a:t>
            </a:r>
            <a:r>
              <a:rPr lang="en-IN" sz="2200" b="1" dirty="0">
                <a:latin typeface="+mj-lt"/>
              </a:rPr>
              <a:t>Counting Sort</a:t>
            </a:r>
            <a:r>
              <a:rPr lang="en-IN" sz="2200" dirty="0">
                <a:latin typeface="+mj-lt"/>
              </a:rPr>
              <a:t> is O(n + k). The worst time </a:t>
            </a:r>
            <a:r>
              <a:rPr lang="en-IN" sz="2200" b="1" dirty="0">
                <a:latin typeface="+mj-lt"/>
              </a:rPr>
              <a:t>complexity</a:t>
            </a:r>
            <a:r>
              <a:rPr lang="en-IN" sz="2200" dirty="0">
                <a:latin typeface="+mj-lt"/>
              </a:rPr>
              <a:t> is O(n²). The space </a:t>
            </a:r>
            <a:r>
              <a:rPr lang="en-IN" sz="2200" b="1" dirty="0">
                <a:latin typeface="+mj-lt"/>
              </a:rPr>
              <a:t>complexity</a:t>
            </a:r>
            <a:r>
              <a:rPr lang="en-IN" sz="2200" dirty="0">
                <a:latin typeface="+mj-lt"/>
              </a:rPr>
              <a:t> for </a:t>
            </a:r>
            <a:r>
              <a:rPr lang="en-IN" sz="2200" b="1" dirty="0">
                <a:latin typeface="+mj-lt"/>
              </a:rPr>
              <a:t>Counting Sort</a:t>
            </a:r>
            <a:r>
              <a:rPr lang="en-IN" sz="2200" dirty="0">
                <a:latin typeface="+mj-lt"/>
              </a:rPr>
              <a:t> is O(</a:t>
            </a:r>
            <a:r>
              <a:rPr lang="en-IN" sz="2200" dirty="0" err="1">
                <a:latin typeface="+mj-lt"/>
              </a:rPr>
              <a:t>n+k</a:t>
            </a:r>
            <a:r>
              <a:rPr lang="en-IN" sz="2200" dirty="0">
                <a:latin typeface="+mj-lt"/>
              </a:rPr>
              <a:t>).</a:t>
            </a:r>
            <a:endParaRPr lang="en-US" altLang="en-US" sz="2200" dirty="0">
              <a:latin typeface="+mj-lt"/>
            </a:endParaRPr>
          </a:p>
        </p:txBody>
      </p:sp>
      <p:pic>
        <p:nvPicPr>
          <p:cNvPr id="2" name="Picture 1" descr="A logo for a company&#10;&#10;Description automatically generated">
            <a:extLst>
              <a:ext uri="{FF2B5EF4-FFF2-40B4-BE49-F238E27FC236}">
                <a16:creationId xmlns:a16="http://schemas.microsoft.com/office/drawing/2014/main" id="{3F447E7D-3632-354E-BC40-310F0A001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0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70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70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70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70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70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70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70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70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9703">
                                            <p:txEl>
                                              <p:pRg st="13" end="13"/>
                                            </p:txEl>
                                          </p:spTgt>
                                        </p:tgtEl>
                                        <p:attrNameLst>
                                          <p:attrName>style.visibility</p:attrName>
                                        </p:attrNameLst>
                                      </p:cBhvr>
                                      <p:to>
                                        <p:strVal val="visible"/>
                                      </p:to>
                                    </p:set>
                                    <p:animEffect transition="in" filter="fade">
                                      <p:cBhvr>
                                        <p:cTn id="31" dur="1000"/>
                                        <p:tgtEl>
                                          <p:spTgt spid="29703">
                                            <p:txEl>
                                              <p:pRg st="13" end="13"/>
                                            </p:txEl>
                                          </p:spTgt>
                                        </p:tgtEl>
                                      </p:cBhvr>
                                    </p:animEffect>
                                    <p:anim calcmode="lin" valueType="num">
                                      <p:cBhvr>
                                        <p:cTn id="32" dur="1000" fill="hold"/>
                                        <p:tgtEl>
                                          <p:spTgt spid="29703">
                                            <p:txEl>
                                              <p:pRg st="13" end="13"/>
                                            </p:txEl>
                                          </p:spTgt>
                                        </p:tgtEl>
                                        <p:attrNameLst>
                                          <p:attrName>ppt_x</p:attrName>
                                        </p:attrNameLst>
                                      </p:cBhvr>
                                      <p:tavLst>
                                        <p:tav tm="0">
                                          <p:val>
                                            <p:strVal val="#ppt_x"/>
                                          </p:val>
                                        </p:tav>
                                        <p:tav tm="100000">
                                          <p:val>
                                            <p:strVal val="#ppt_x"/>
                                          </p:val>
                                        </p:tav>
                                      </p:tavLst>
                                    </p:anim>
                                    <p:anim calcmode="lin" valueType="num">
                                      <p:cBhvr>
                                        <p:cTn id="33" dur="1000" fill="hold"/>
                                        <p:tgtEl>
                                          <p:spTgt spid="2970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8190EF5-32E5-418D-9BD8-275F8D4B7FA4}"/>
              </a:ext>
            </a:extLst>
          </p:cNvPr>
          <p:cNvSpPr>
            <a:spLocks noGrp="1"/>
          </p:cNvSpPr>
          <p:nvPr>
            <p:ph type="dt" sz="quarter" idx="10"/>
          </p:nvPr>
        </p:nvSpPr>
        <p:spPr/>
        <p:txBody>
          <a:bodyPr/>
          <a:lstStyle/>
          <a:p>
            <a:pPr>
              <a:defRPr/>
            </a:pPr>
            <a:fld id="{E6B21045-931D-4FF0-8A05-F232CB13B816}" type="datetime5">
              <a:rPr lang="en-US" smtClean="0"/>
              <a:t>29-Jul-24</a:t>
            </a:fld>
            <a:endParaRPr lang="en-US"/>
          </a:p>
        </p:txBody>
      </p:sp>
      <p:sp>
        <p:nvSpPr>
          <p:cNvPr id="5" name="Footer Placeholder 4">
            <a:extLst>
              <a:ext uri="{FF2B5EF4-FFF2-40B4-BE49-F238E27FC236}">
                <a16:creationId xmlns:a16="http://schemas.microsoft.com/office/drawing/2014/main" id="{3FA50178-B36E-4A02-8AB5-D8CE186E5D93}"/>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93B62E18-376B-41C9-BF8B-62BA2CD1845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0BD7998-8657-449C-A282-2D9B64555FAC}" type="slidenum">
              <a:rPr lang="en-US" altLang="en-US">
                <a:solidFill>
                  <a:srgbClr val="898989"/>
                </a:solidFill>
                <a:latin typeface="Calibri" panose="020F0502020204030204" pitchFamily="34" charset="0"/>
              </a:rPr>
              <a:pPr eaLnBrk="1" hangingPunct="1"/>
              <a:t>74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7E8CA340-974F-4068-AAAB-BAC035E67474}"/>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p:txBody>
      </p:sp>
      <p:pic>
        <p:nvPicPr>
          <p:cNvPr id="29702" name="Picture 2" descr="E:\NIET\Project\xLogo11.png.pagespeed.ic.pydHLuCQEZ.png">
            <a:extLst>
              <a:ext uri="{FF2B5EF4-FFF2-40B4-BE49-F238E27FC236}">
                <a16:creationId xmlns:a16="http://schemas.microsoft.com/office/drawing/2014/main" id="{FC4D5B22-D257-4F79-A61F-B6838D9C6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ounting Sort Algorithm">
            <a:extLst>
              <a:ext uri="{FF2B5EF4-FFF2-40B4-BE49-F238E27FC236}">
                <a16:creationId xmlns:a16="http://schemas.microsoft.com/office/drawing/2014/main" id="{41B0BDBB-5A4C-4C70-B11C-428924224B9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567657"/>
            <a:ext cx="6858000" cy="4038599"/>
          </a:xfrm>
          <a:prstGeom prst="rect">
            <a:avLst/>
          </a:prstGeom>
          <a:noFill/>
          <a:ln>
            <a:noFill/>
          </a:ln>
        </p:spPr>
      </p:pic>
      <p:sp>
        <p:nvSpPr>
          <p:cNvPr id="2" name="Rectangle 1">
            <a:extLst>
              <a:ext uri="{FF2B5EF4-FFF2-40B4-BE49-F238E27FC236}">
                <a16:creationId xmlns:a16="http://schemas.microsoft.com/office/drawing/2014/main" id="{7866D6EF-4584-407D-964A-E17BE4AEBCC6}"/>
              </a:ext>
            </a:extLst>
          </p:cNvPr>
          <p:cNvSpPr/>
          <p:nvPr/>
        </p:nvSpPr>
        <p:spPr>
          <a:xfrm>
            <a:off x="680971" y="830458"/>
            <a:ext cx="2303708" cy="523220"/>
          </a:xfrm>
          <a:prstGeom prst="rect">
            <a:avLst/>
          </a:prstGeom>
        </p:spPr>
        <p:txBody>
          <a:bodyPr wrap="none">
            <a:spAutoFit/>
          </a:bodyPr>
          <a:lstStyle/>
          <a:p>
            <a:pPr algn="just"/>
            <a:r>
              <a:rPr lang="en-IN" sz="2800" b="1" dirty="0"/>
              <a:t> Counting Sort</a:t>
            </a:r>
          </a:p>
        </p:txBody>
      </p:sp>
      <p:pic>
        <p:nvPicPr>
          <p:cNvPr id="3" name="Picture 2" descr="A logo for a company&#10;&#10;Description automatically generated">
            <a:extLst>
              <a:ext uri="{FF2B5EF4-FFF2-40B4-BE49-F238E27FC236}">
                <a16:creationId xmlns:a16="http://schemas.microsoft.com/office/drawing/2014/main" id="{3AF0C4E5-89A1-E18A-7857-FC9AE9DBF0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114751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EA504A4-4E69-4198-BB2A-156FF02293D8}"/>
              </a:ext>
            </a:extLst>
          </p:cNvPr>
          <p:cNvSpPr>
            <a:spLocks noGrp="1"/>
          </p:cNvSpPr>
          <p:nvPr>
            <p:ph type="dt" sz="quarter" idx="10"/>
          </p:nvPr>
        </p:nvSpPr>
        <p:spPr/>
        <p:txBody>
          <a:bodyPr/>
          <a:lstStyle/>
          <a:p>
            <a:pPr>
              <a:defRPr/>
            </a:pPr>
            <a:fld id="{741136D2-51AD-479D-8DC2-4D593CD6C59C}" type="datetime5">
              <a:rPr lang="en-US" smtClean="0"/>
              <a:t>29-Jul-24</a:t>
            </a:fld>
            <a:endParaRPr lang="en-US"/>
          </a:p>
        </p:txBody>
      </p:sp>
      <p:sp>
        <p:nvSpPr>
          <p:cNvPr id="5" name="Footer Placeholder 4">
            <a:extLst>
              <a:ext uri="{FF2B5EF4-FFF2-40B4-BE49-F238E27FC236}">
                <a16:creationId xmlns:a16="http://schemas.microsoft.com/office/drawing/2014/main" id="{03E1DB08-7A39-4C2E-B897-1E65E8C18C42}"/>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22DD2216-0E5F-4B5F-BA08-FB942AF399B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29328CE-7F9F-4B86-9745-00BDB593D97F}" type="slidenum">
              <a:rPr lang="en-US" altLang="en-US">
                <a:solidFill>
                  <a:srgbClr val="898989"/>
                </a:solidFill>
                <a:latin typeface="Calibri" panose="020F0502020204030204" pitchFamily="34" charset="0"/>
              </a:rPr>
              <a:pPr eaLnBrk="1" hangingPunct="1"/>
              <a:t>75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241880C2-0425-4F7A-BD3B-4857C70E10B6}"/>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p:txBody>
      </p:sp>
      <p:pic>
        <p:nvPicPr>
          <p:cNvPr id="30726" name="Picture 2" descr="E:\NIET\Project\xLogo11.png.pagespeed.ic.pydHLuCQEZ.png">
            <a:extLst>
              <a:ext uri="{FF2B5EF4-FFF2-40B4-BE49-F238E27FC236}">
                <a16:creationId xmlns:a16="http://schemas.microsoft.com/office/drawing/2014/main" id="{C4D17272-1740-49FF-96AB-ACE25633D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Rectangle 9">
            <a:extLst>
              <a:ext uri="{FF2B5EF4-FFF2-40B4-BE49-F238E27FC236}">
                <a16:creationId xmlns:a16="http://schemas.microsoft.com/office/drawing/2014/main" id="{F9AFBD6E-F515-4415-A5E3-0B34A2B27D5D}"/>
              </a:ext>
            </a:extLst>
          </p:cNvPr>
          <p:cNvSpPr>
            <a:spLocks noChangeArrowheads="1"/>
          </p:cNvSpPr>
          <p:nvPr/>
        </p:nvSpPr>
        <p:spPr bwMode="auto">
          <a:xfrm>
            <a:off x="457200" y="770390"/>
            <a:ext cx="8001000"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IN" sz="2800" b="1" dirty="0">
                <a:latin typeface="+mj-lt"/>
              </a:rPr>
              <a:t>  Radix Sort</a:t>
            </a:r>
          </a:p>
          <a:p>
            <a:pPr marL="342900" indent="-342900" algn="just" eaLnBrk="1" hangingPunct="1">
              <a:buFont typeface="Arial" panose="020B0604020202020204" pitchFamily="34" charset="0"/>
              <a:buChar char="•"/>
            </a:pPr>
            <a:endParaRPr lang="en-IN" sz="2800" b="1" dirty="0">
              <a:latin typeface="+mj-lt"/>
            </a:endParaRPr>
          </a:p>
          <a:p>
            <a:pPr marL="342900" indent="-342900" algn="just" eaLnBrk="1" hangingPunct="1">
              <a:buFont typeface="Arial" panose="020B0604020202020204" pitchFamily="34" charset="0"/>
              <a:buChar char="•"/>
            </a:pPr>
            <a:r>
              <a:rPr lang="en-IN" sz="2200" dirty="0">
                <a:latin typeface="+mj-lt"/>
              </a:rPr>
              <a:t>The idea of Radix Sort is to do digit by digit sort starting from least significant digit to most significant digit.</a:t>
            </a:r>
          </a:p>
          <a:p>
            <a:pPr marL="342900" indent="-342900" algn="just" eaLnBrk="1" hangingPunct="1">
              <a:buFont typeface="Arial" panose="020B0604020202020204" pitchFamily="34" charset="0"/>
              <a:buChar char="•"/>
            </a:pPr>
            <a:r>
              <a:rPr lang="en-IN" sz="2200" dirty="0">
                <a:latin typeface="+mj-lt"/>
              </a:rPr>
              <a:t> Radix sort uses counting sort as a subroutine to sort.</a:t>
            </a:r>
            <a:endParaRPr lang="en-US" altLang="en-US" sz="2200" dirty="0">
              <a:latin typeface="+mj-lt"/>
            </a:endParaRPr>
          </a:p>
          <a:p>
            <a:pPr marL="342900" indent="-342900" algn="just" eaLnBrk="1" hangingPunct="1">
              <a:buFont typeface="Arial" panose="020B0604020202020204" pitchFamily="34" charset="0"/>
              <a:buChar char="•"/>
            </a:pPr>
            <a:r>
              <a:rPr lang="en-US" altLang="en-US" sz="2200" dirty="0">
                <a:latin typeface="+mj-lt"/>
              </a:rPr>
              <a:t>Radix sort is a non-comparative integer sorting algorithm that sorts data with integer keys by grouping keys by the individual digits which share the same significant position and value. </a:t>
            </a:r>
          </a:p>
          <a:p>
            <a:pPr eaLnBrk="1" hangingPunct="1"/>
            <a:endParaRPr lang="en-US" altLang="en-US" sz="2800" b="1" dirty="0">
              <a:latin typeface="Calibri" panose="020F0502020204030204" pitchFamily="34" charset="0"/>
            </a:endParaRPr>
          </a:p>
          <a:p>
            <a:pPr marL="342900" indent="-342900" eaLnBrk="1" hangingPunct="1">
              <a:buFont typeface="Arial" panose="020B0604020202020204" pitchFamily="34" charset="0"/>
              <a:buChar char="•"/>
            </a:pPr>
            <a:r>
              <a:rPr lang="en-US" altLang="en-US" sz="2400" b="1" dirty="0">
                <a:latin typeface="Calibri" panose="020F0502020204030204" pitchFamily="34" charset="0"/>
              </a:rPr>
              <a:t>To sort </a:t>
            </a:r>
            <a:r>
              <a:rPr lang="en-US" altLang="en-US" sz="2400" b="1" i="1" dirty="0">
                <a:latin typeface="Calibri" panose="020F0502020204030204" pitchFamily="34" charset="0"/>
              </a:rPr>
              <a:t>d digits:</a:t>
            </a:r>
          </a:p>
          <a:p>
            <a:pPr eaLnBrk="1" hangingPunct="1"/>
            <a:r>
              <a:rPr lang="en-US" altLang="en-US" sz="2200" dirty="0">
                <a:latin typeface="Calibri" panose="020F0502020204030204" pitchFamily="34" charset="0"/>
              </a:rPr>
              <a:t>    RADIX_SORT (A, d)</a:t>
            </a:r>
          </a:p>
          <a:p>
            <a:pPr eaLnBrk="1" hangingPunct="1"/>
            <a:r>
              <a:rPr lang="en-IN" altLang="en-US" sz="2200" dirty="0">
                <a:latin typeface="Calibri" panose="020F0502020204030204" pitchFamily="34" charset="0"/>
              </a:rPr>
              <a:t>         </a:t>
            </a:r>
            <a:r>
              <a:rPr lang="pl-PL" altLang="en-US" sz="2200" dirty="0">
                <a:latin typeface="Calibri" panose="020F0502020204030204" pitchFamily="34" charset="0"/>
              </a:rPr>
              <a:t>for </a:t>
            </a:r>
            <a:r>
              <a:rPr lang="pl-PL" altLang="en-US" sz="2200" i="1" dirty="0">
                <a:latin typeface="Calibri" panose="020F0502020204030204" pitchFamily="34" charset="0"/>
              </a:rPr>
              <a:t>i ← 1 to d do</a:t>
            </a:r>
          </a:p>
          <a:p>
            <a:pPr eaLnBrk="1" hangingPunct="1"/>
            <a:r>
              <a:rPr lang="en-US" altLang="en-US" sz="2200" dirty="0">
                <a:latin typeface="Calibri" panose="020F0502020204030204" pitchFamily="34" charset="0"/>
              </a:rPr>
              <a:t>             use a stable sort to sort </a:t>
            </a:r>
            <a:r>
              <a:rPr lang="en-US" altLang="en-US" sz="2200" i="1" dirty="0">
                <a:latin typeface="Calibri" panose="020F0502020204030204" pitchFamily="34" charset="0"/>
              </a:rPr>
              <a:t>A on digit </a:t>
            </a:r>
            <a:r>
              <a:rPr lang="en-US" altLang="en-US" sz="2200" i="1" dirty="0" err="1">
                <a:latin typeface="Calibri" panose="020F0502020204030204" pitchFamily="34" charset="0"/>
              </a:rPr>
              <a:t>i</a:t>
            </a:r>
            <a:endParaRPr lang="en-US" altLang="en-US" sz="2200" i="1" dirty="0">
              <a:latin typeface="Calibri" panose="020F0502020204030204" pitchFamily="34" charset="0"/>
            </a:endParaRPr>
          </a:p>
          <a:p>
            <a:pPr eaLnBrk="1" hangingPunct="1"/>
            <a:r>
              <a:rPr lang="en-US" altLang="en-US" sz="2200" dirty="0">
                <a:latin typeface="Calibri" panose="020F0502020204030204" pitchFamily="34" charset="0"/>
              </a:rPr>
              <a:t>      // counting sort will do the job</a:t>
            </a:r>
          </a:p>
        </p:txBody>
      </p:sp>
      <p:pic>
        <p:nvPicPr>
          <p:cNvPr id="2" name="Picture 1" descr="A logo for a company&#10;&#10;Description automatically generated">
            <a:extLst>
              <a:ext uri="{FF2B5EF4-FFF2-40B4-BE49-F238E27FC236}">
                <a16:creationId xmlns:a16="http://schemas.microsoft.com/office/drawing/2014/main" id="{1DC3D371-C582-C267-3571-51E4C596C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0727">
                                            <p:txEl>
                                              <p:pRg st="6" end="6"/>
                                            </p:txEl>
                                          </p:spTgt>
                                        </p:tgtEl>
                                        <p:attrNameLst>
                                          <p:attrName>style.visibility</p:attrName>
                                        </p:attrNameLst>
                                      </p:cBhvr>
                                      <p:to>
                                        <p:strVal val="visible"/>
                                      </p:to>
                                    </p:set>
                                    <p:animEffect transition="in" filter="fade">
                                      <p:cBhvr>
                                        <p:cTn id="23" dur="1000"/>
                                        <p:tgtEl>
                                          <p:spTgt spid="30727">
                                            <p:txEl>
                                              <p:pRg st="6" end="6"/>
                                            </p:txEl>
                                          </p:spTgt>
                                        </p:tgtEl>
                                      </p:cBhvr>
                                    </p:animEffect>
                                    <p:anim calcmode="lin" valueType="num">
                                      <p:cBhvr>
                                        <p:cTn id="24" dur="1000" fill="hold"/>
                                        <p:tgtEl>
                                          <p:spTgt spid="30727">
                                            <p:txEl>
                                              <p:pRg st="6" end="6"/>
                                            </p:txEl>
                                          </p:spTgt>
                                        </p:tgtEl>
                                        <p:attrNameLst>
                                          <p:attrName>ppt_x</p:attrName>
                                        </p:attrNameLst>
                                      </p:cBhvr>
                                      <p:tavLst>
                                        <p:tav tm="0">
                                          <p:val>
                                            <p:strVal val="#ppt_x"/>
                                          </p:val>
                                        </p:tav>
                                        <p:tav tm="100000">
                                          <p:val>
                                            <p:strVal val="#ppt_x"/>
                                          </p:val>
                                        </p:tav>
                                      </p:tavLst>
                                    </p:anim>
                                    <p:anim calcmode="lin" valueType="num">
                                      <p:cBhvr>
                                        <p:cTn id="25" dur="1000" fill="hold"/>
                                        <p:tgtEl>
                                          <p:spTgt spid="30727">
                                            <p:txEl>
                                              <p:pRg st="6" end="6"/>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0727">
                                            <p:txEl>
                                              <p:pRg st="7" end="7"/>
                                            </p:txEl>
                                          </p:spTgt>
                                        </p:tgtEl>
                                        <p:attrNameLst>
                                          <p:attrName>style.visibility</p:attrName>
                                        </p:attrNameLst>
                                      </p:cBhvr>
                                      <p:to>
                                        <p:strVal val="visible"/>
                                      </p:to>
                                    </p:set>
                                    <p:animEffect transition="in" filter="fade">
                                      <p:cBhvr>
                                        <p:cTn id="28" dur="1000"/>
                                        <p:tgtEl>
                                          <p:spTgt spid="30727">
                                            <p:txEl>
                                              <p:pRg st="7" end="7"/>
                                            </p:txEl>
                                          </p:spTgt>
                                        </p:tgtEl>
                                      </p:cBhvr>
                                    </p:animEffect>
                                    <p:anim calcmode="lin" valueType="num">
                                      <p:cBhvr>
                                        <p:cTn id="29" dur="1000" fill="hold"/>
                                        <p:tgtEl>
                                          <p:spTgt spid="30727">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0727">
                                            <p:txEl>
                                              <p:pRg st="7" end="7"/>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0727">
                                            <p:txEl>
                                              <p:pRg st="8" end="8"/>
                                            </p:txEl>
                                          </p:spTgt>
                                        </p:tgtEl>
                                        <p:attrNameLst>
                                          <p:attrName>style.visibility</p:attrName>
                                        </p:attrNameLst>
                                      </p:cBhvr>
                                      <p:to>
                                        <p:strVal val="visible"/>
                                      </p:to>
                                    </p:set>
                                    <p:animEffect transition="in" filter="fade">
                                      <p:cBhvr>
                                        <p:cTn id="33" dur="1000"/>
                                        <p:tgtEl>
                                          <p:spTgt spid="30727">
                                            <p:txEl>
                                              <p:pRg st="8" end="8"/>
                                            </p:txEl>
                                          </p:spTgt>
                                        </p:tgtEl>
                                      </p:cBhvr>
                                    </p:animEffect>
                                    <p:anim calcmode="lin" valueType="num">
                                      <p:cBhvr>
                                        <p:cTn id="34" dur="1000" fill="hold"/>
                                        <p:tgtEl>
                                          <p:spTgt spid="30727">
                                            <p:txEl>
                                              <p:pRg st="8" end="8"/>
                                            </p:txEl>
                                          </p:spTgt>
                                        </p:tgtEl>
                                        <p:attrNameLst>
                                          <p:attrName>ppt_x</p:attrName>
                                        </p:attrNameLst>
                                      </p:cBhvr>
                                      <p:tavLst>
                                        <p:tav tm="0">
                                          <p:val>
                                            <p:strVal val="#ppt_x"/>
                                          </p:val>
                                        </p:tav>
                                        <p:tav tm="100000">
                                          <p:val>
                                            <p:strVal val="#ppt_x"/>
                                          </p:val>
                                        </p:tav>
                                      </p:tavLst>
                                    </p:anim>
                                    <p:anim calcmode="lin" valueType="num">
                                      <p:cBhvr>
                                        <p:cTn id="35" dur="1000" fill="hold"/>
                                        <p:tgtEl>
                                          <p:spTgt spid="30727">
                                            <p:txEl>
                                              <p:pRg st="8" end="8"/>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0727">
                                            <p:txEl>
                                              <p:pRg st="9" end="9"/>
                                            </p:txEl>
                                          </p:spTgt>
                                        </p:tgtEl>
                                        <p:attrNameLst>
                                          <p:attrName>style.visibility</p:attrName>
                                        </p:attrNameLst>
                                      </p:cBhvr>
                                      <p:to>
                                        <p:strVal val="visible"/>
                                      </p:to>
                                    </p:set>
                                    <p:animEffect transition="in" filter="fade">
                                      <p:cBhvr>
                                        <p:cTn id="38" dur="1000"/>
                                        <p:tgtEl>
                                          <p:spTgt spid="30727">
                                            <p:txEl>
                                              <p:pRg st="9" end="9"/>
                                            </p:txEl>
                                          </p:spTgt>
                                        </p:tgtEl>
                                      </p:cBhvr>
                                    </p:animEffect>
                                    <p:anim calcmode="lin" valueType="num">
                                      <p:cBhvr>
                                        <p:cTn id="39" dur="1000" fill="hold"/>
                                        <p:tgtEl>
                                          <p:spTgt spid="30727">
                                            <p:txEl>
                                              <p:pRg st="9" end="9"/>
                                            </p:txEl>
                                          </p:spTgt>
                                        </p:tgtEl>
                                        <p:attrNameLst>
                                          <p:attrName>ppt_x</p:attrName>
                                        </p:attrNameLst>
                                      </p:cBhvr>
                                      <p:tavLst>
                                        <p:tav tm="0">
                                          <p:val>
                                            <p:strVal val="#ppt_x"/>
                                          </p:val>
                                        </p:tav>
                                        <p:tav tm="100000">
                                          <p:val>
                                            <p:strVal val="#ppt_x"/>
                                          </p:val>
                                        </p:tav>
                                      </p:tavLst>
                                    </p:anim>
                                    <p:anim calcmode="lin" valueType="num">
                                      <p:cBhvr>
                                        <p:cTn id="40" dur="1000" fill="hold"/>
                                        <p:tgtEl>
                                          <p:spTgt spid="30727">
                                            <p:txEl>
                                              <p:pRg st="9" end="9"/>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0727">
                                            <p:txEl>
                                              <p:pRg st="10" end="10"/>
                                            </p:txEl>
                                          </p:spTgt>
                                        </p:tgtEl>
                                        <p:attrNameLst>
                                          <p:attrName>style.visibility</p:attrName>
                                        </p:attrNameLst>
                                      </p:cBhvr>
                                      <p:to>
                                        <p:strVal val="visible"/>
                                      </p:to>
                                    </p:set>
                                    <p:animEffect transition="in" filter="fade">
                                      <p:cBhvr>
                                        <p:cTn id="43" dur="1000"/>
                                        <p:tgtEl>
                                          <p:spTgt spid="30727">
                                            <p:txEl>
                                              <p:pRg st="10" end="10"/>
                                            </p:txEl>
                                          </p:spTgt>
                                        </p:tgtEl>
                                      </p:cBhvr>
                                    </p:animEffect>
                                    <p:anim calcmode="lin" valueType="num">
                                      <p:cBhvr>
                                        <p:cTn id="44" dur="1000" fill="hold"/>
                                        <p:tgtEl>
                                          <p:spTgt spid="30727">
                                            <p:txEl>
                                              <p:pRg st="10" end="10"/>
                                            </p:txEl>
                                          </p:spTgt>
                                        </p:tgtEl>
                                        <p:attrNameLst>
                                          <p:attrName>ppt_x</p:attrName>
                                        </p:attrNameLst>
                                      </p:cBhvr>
                                      <p:tavLst>
                                        <p:tav tm="0">
                                          <p:val>
                                            <p:strVal val="#ppt_x"/>
                                          </p:val>
                                        </p:tav>
                                        <p:tav tm="100000">
                                          <p:val>
                                            <p:strVal val="#ppt_x"/>
                                          </p:val>
                                        </p:tav>
                                      </p:tavLst>
                                    </p:anim>
                                    <p:anim calcmode="lin" valueType="num">
                                      <p:cBhvr>
                                        <p:cTn id="45" dur="1000" fill="hold"/>
                                        <p:tgtEl>
                                          <p:spTgt spid="30727">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6A9E0A4-1976-4AFF-9291-C1A5B0CF13EA}"/>
              </a:ext>
            </a:extLst>
          </p:cNvPr>
          <p:cNvSpPr>
            <a:spLocks noGrp="1"/>
          </p:cNvSpPr>
          <p:nvPr>
            <p:ph type="dt" sz="quarter" idx="10"/>
          </p:nvPr>
        </p:nvSpPr>
        <p:spPr/>
        <p:txBody>
          <a:bodyPr/>
          <a:lstStyle/>
          <a:p>
            <a:pPr>
              <a:defRPr/>
            </a:pPr>
            <a:fld id="{839E0913-2A7F-4490-891A-8EF41760717A}" type="datetime5">
              <a:rPr lang="en-US" smtClean="0"/>
              <a:t>29-Jul-24</a:t>
            </a:fld>
            <a:endParaRPr lang="en-US"/>
          </a:p>
        </p:txBody>
      </p:sp>
      <p:sp>
        <p:nvSpPr>
          <p:cNvPr id="5" name="Footer Placeholder 4">
            <a:extLst>
              <a:ext uri="{FF2B5EF4-FFF2-40B4-BE49-F238E27FC236}">
                <a16:creationId xmlns:a16="http://schemas.microsoft.com/office/drawing/2014/main" id="{4D8E0ECA-F848-40BB-B2BC-ECD333A2B296}"/>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A13ED644-5607-4430-9BD2-CD6BE7EC35E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42DC1C3-EE30-41DF-97E2-DC30780310A7}" type="slidenum">
              <a:rPr lang="en-US" altLang="en-US">
                <a:solidFill>
                  <a:srgbClr val="898989"/>
                </a:solidFill>
                <a:latin typeface="Calibri" panose="020F0502020204030204" pitchFamily="34" charset="0"/>
              </a:rPr>
              <a:pPr eaLnBrk="1" hangingPunct="1"/>
              <a:t>76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D480FDE-7F77-4B87-AF0F-0A039EFFE71C}"/>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p:txBody>
      </p:sp>
      <p:pic>
        <p:nvPicPr>
          <p:cNvPr id="31750" name="Picture 2" descr="E:\NIET\Project\xLogo11.png.pagespeed.ic.pydHLuCQEZ.png">
            <a:extLst>
              <a:ext uri="{FF2B5EF4-FFF2-40B4-BE49-F238E27FC236}">
                <a16:creationId xmlns:a16="http://schemas.microsoft.com/office/drawing/2014/main" id="{840D1F74-023C-4013-A984-978814C5E8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Rectangle 8">
            <a:extLst>
              <a:ext uri="{FF2B5EF4-FFF2-40B4-BE49-F238E27FC236}">
                <a16:creationId xmlns:a16="http://schemas.microsoft.com/office/drawing/2014/main" id="{8225527F-753C-4E22-AAFB-1E4C8CA455C4}"/>
              </a:ext>
            </a:extLst>
          </p:cNvPr>
          <p:cNvSpPr>
            <a:spLocks noChangeArrowheads="1"/>
          </p:cNvSpPr>
          <p:nvPr/>
        </p:nvSpPr>
        <p:spPr bwMode="auto">
          <a:xfrm>
            <a:off x="304800" y="976630"/>
            <a:ext cx="8382000"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800" b="1" dirty="0">
                <a:latin typeface="Calibri" panose="020F0502020204030204" pitchFamily="34" charset="0"/>
              </a:rPr>
              <a:t>Radix Sort:</a:t>
            </a:r>
          </a:p>
          <a:p>
            <a:pPr eaLnBrk="1" hangingPunct="1"/>
            <a:r>
              <a:rPr lang="en-US" altLang="en-US" sz="2200" dirty="0">
                <a:latin typeface="Calibri" panose="020F0502020204030204" pitchFamily="34" charset="0"/>
              </a:rPr>
              <a:t>Following example shows how Radix sort operates on four 3-digits number.</a:t>
            </a:r>
          </a:p>
          <a:p>
            <a:pPr eaLnBrk="1" hangingPunct="1"/>
            <a:endParaRPr lang="en-US" altLang="en-US" sz="2200" dirty="0">
              <a:latin typeface="Calibri" panose="020F0502020204030204" pitchFamily="34" charset="0"/>
            </a:endParaRPr>
          </a:p>
        </p:txBody>
      </p:sp>
      <p:pic>
        <p:nvPicPr>
          <p:cNvPr id="8" name="Picture 7" descr="Simplistic illustration of the steps performed in a radix sort. In ...">
            <a:extLst>
              <a:ext uri="{FF2B5EF4-FFF2-40B4-BE49-F238E27FC236}">
                <a16:creationId xmlns:a16="http://schemas.microsoft.com/office/drawing/2014/main" id="{C4965B95-E710-448D-81F7-6BCD10CCB2B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286000"/>
            <a:ext cx="6400800" cy="2371685"/>
          </a:xfrm>
          <a:prstGeom prst="rect">
            <a:avLst/>
          </a:prstGeom>
          <a:noFill/>
          <a:ln>
            <a:noFill/>
          </a:ln>
        </p:spPr>
      </p:pic>
      <p:sp>
        <p:nvSpPr>
          <p:cNvPr id="2" name="Rectangle 1">
            <a:extLst>
              <a:ext uri="{FF2B5EF4-FFF2-40B4-BE49-F238E27FC236}">
                <a16:creationId xmlns:a16="http://schemas.microsoft.com/office/drawing/2014/main" id="{02948DD8-403C-421C-B9C6-A2C456AD21C8}"/>
              </a:ext>
            </a:extLst>
          </p:cNvPr>
          <p:cNvSpPr/>
          <p:nvPr/>
        </p:nvSpPr>
        <p:spPr>
          <a:xfrm>
            <a:off x="457200" y="5024496"/>
            <a:ext cx="8077200" cy="1107996"/>
          </a:xfrm>
          <a:prstGeom prst="rect">
            <a:avLst/>
          </a:prstGeom>
        </p:spPr>
        <p:txBody>
          <a:bodyPr wrap="square">
            <a:spAutoFit/>
          </a:bodyPr>
          <a:lstStyle/>
          <a:p>
            <a:pPr algn="just"/>
            <a:r>
              <a:rPr lang="en-IN" sz="2200" dirty="0">
                <a:solidFill>
                  <a:srgbClr val="222222"/>
                </a:solidFill>
                <a:latin typeface="+mj-lt"/>
              </a:rPr>
              <a:t>Radix sort complexity is O(</a:t>
            </a:r>
            <a:r>
              <a:rPr lang="en-IN" sz="2200" dirty="0" err="1">
                <a:solidFill>
                  <a:srgbClr val="222222"/>
                </a:solidFill>
                <a:latin typeface="+mj-lt"/>
              </a:rPr>
              <a:t>kn</a:t>
            </a:r>
            <a:r>
              <a:rPr lang="en-IN" sz="2200" dirty="0">
                <a:solidFill>
                  <a:srgbClr val="222222"/>
                </a:solidFill>
                <a:latin typeface="+mj-lt"/>
              </a:rPr>
              <a:t>) for n keys which are integers of word size k. For all there cases time </a:t>
            </a:r>
            <a:r>
              <a:rPr lang="en-IN" sz="2200" dirty="0" err="1">
                <a:solidFill>
                  <a:srgbClr val="222222"/>
                </a:solidFill>
                <a:latin typeface="+mj-lt"/>
              </a:rPr>
              <a:t>i.e</a:t>
            </a:r>
            <a:r>
              <a:rPr lang="en-IN" sz="2200" dirty="0">
                <a:solidFill>
                  <a:srgbClr val="222222"/>
                </a:solidFill>
                <a:latin typeface="+mj-lt"/>
              </a:rPr>
              <a:t> best , worst and average </a:t>
            </a:r>
            <a:r>
              <a:rPr lang="en-IN" sz="2200" b="1" dirty="0">
                <a:solidFill>
                  <a:srgbClr val="222222"/>
                </a:solidFill>
                <a:latin typeface="+mj-lt"/>
              </a:rPr>
              <a:t>time complexity</a:t>
            </a:r>
            <a:r>
              <a:rPr lang="en-IN" sz="2200" dirty="0">
                <a:solidFill>
                  <a:srgbClr val="222222"/>
                </a:solidFill>
                <a:latin typeface="+mj-lt"/>
              </a:rPr>
              <a:t> is O(</a:t>
            </a:r>
            <a:r>
              <a:rPr lang="en-IN" sz="2200" dirty="0" err="1">
                <a:solidFill>
                  <a:srgbClr val="222222"/>
                </a:solidFill>
                <a:latin typeface="+mj-lt"/>
              </a:rPr>
              <a:t>kn</a:t>
            </a:r>
            <a:r>
              <a:rPr lang="en-IN" sz="2200" dirty="0">
                <a:solidFill>
                  <a:srgbClr val="222222"/>
                </a:solidFill>
                <a:latin typeface="+mj-lt"/>
              </a:rPr>
              <a:t>).</a:t>
            </a:r>
            <a:endParaRPr lang="en-IN" sz="2200" dirty="0">
              <a:latin typeface="+mj-lt"/>
            </a:endParaRPr>
          </a:p>
        </p:txBody>
      </p:sp>
      <p:pic>
        <p:nvPicPr>
          <p:cNvPr id="3" name="Picture 2" descr="A logo for a company&#10;&#10;Description automatically generated">
            <a:extLst>
              <a:ext uri="{FF2B5EF4-FFF2-40B4-BE49-F238E27FC236}">
                <a16:creationId xmlns:a16="http://schemas.microsoft.com/office/drawing/2014/main" id="{4517FC97-5ABE-1A97-E35E-CAA4BC2D93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fade">
                                      <p:cBhvr>
                                        <p:cTn id="16" dur="1000"/>
                                        <p:tgtEl>
                                          <p:spTgt spid="2">
                                            <p:txEl>
                                              <p:pRg st="0" end="0"/>
                                            </p:txEl>
                                          </p:spTgt>
                                        </p:tgtEl>
                                      </p:cBhvr>
                                    </p:animEffect>
                                    <p:anim calcmode="lin" valueType="num">
                                      <p:cBhvr>
                                        <p:cTn id="17"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43EDF4B-CF04-4198-AF25-BBA119385E3B}"/>
              </a:ext>
            </a:extLst>
          </p:cNvPr>
          <p:cNvSpPr>
            <a:spLocks noGrp="1"/>
          </p:cNvSpPr>
          <p:nvPr>
            <p:ph type="dt" sz="quarter" idx="10"/>
          </p:nvPr>
        </p:nvSpPr>
        <p:spPr/>
        <p:txBody>
          <a:bodyPr/>
          <a:lstStyle/>
          <a:p>
            <a:pPr>
              <a:defRPr/>
            </a:pPr>
            <a:fld id="{5942A80E-F5E9-431B-9F92-89829D5D0A63}" type="datetime5">
              <a:rPr lang="en-US" smtClean="0"/>
              <a:t>29-Jul-24</a:t>
            </a:fld>
            <a:endParaRPr lang="en-US"/>
          </a:p>
        </p:txBody>
      </p:sp>
      <p:sp>
        <p:nvSpPr>
          <p:cNvPr id="5" name="Footer Placeholder 4">
            <a:extLst>
              <a:ext uri="{FF2B5EF4-FFF2-40B4-BE49-F238E27FC236}">
                <a16:creationId xmlns:a16="http://schemas.microsoft.com/office/drawing/2014/main" id="{6BA86E8C-8CE3-40A7-A44B-5BB37719457C}"/>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692833E1-D9A5-4A15-BFB5-9D413540E92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3768B91-5F14-4078-82D2-4A65F53D8800}" type="slidenum">
              <a:rPr lang="en-US" altLang="en-US">
                <a:solidFill>
                  <a:srgbClr val="898989"/>
                </a:solidFill>
                <a:latin typeface="Calibri" panose="020F0502020204030204" pitchFamily="34" charset="0"/>
              </a:rPr>
              <a:pPr eaLnBrk="1" hangingPunct="1"/>
              <a:t>77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1E808EDC-9E9D-4B9B-97EA-9C5721984176}"/>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p:txBody>
      </p:sp>
      <p:pic>
        <p:nvPicPr>
          <p:cNvPr id="32774" name="Picture 2" descr="E:\NIET\Project\xLogo11.png.pagespeed.ic.pydHLuCQEZ.png">
            <a:extLst>
              <a:ext uri="{FF2B5EF4-FFF2-40B4-BE49-F238E27FC236}">
                <a16:creationId xmlns:a16="http://schemas.microsoft.com/office/drawing/2014/main" id="{7A7EAE4B-D615-42EA-9F3E-BA1D7999F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Rectangle 9">
            <a:extLst>
              <a:ext uri="{FF2B5EF4-FFF2-40B4-BE49-F238E27FC236}">
                <a16:creationId xmlns:a16="http://schemas.microsoft.com/office/drawing/2014/main" id="{AD9801DC-9176-49E2-A8DD-C0B9213CCC4A}"/>
              </a:ext>
            </a:extLst>
          </p:cNvPr>
          <p:cNvSpPr>
            <a:spLocks noChangeArrowheads="1"/>
          </p:cNvSpPr>
          <p:nvPr/>
        </p:nvSpPr>
        <p:spPr bwMode="auto">
          <a:xfrm>
            <a:off x="457200" y="817563"/>
            <a:ext cx="830580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latin typeface="Calibri" panose="020F0502020204030204" pitchFamily="34" charset="0"/>
              </a:rPr>
              <a:t>   Bucket Sort</a:t>
            </a:r>
          </a:p>
          <a:p>
            <a:pPr marL="342900" indent="-342900" eaLnBrk="1" hangingPunct="1">
              <a:buFont typeface="Arial" panose="020B0604020202020204" pitchFamily="34" charset="0"/>
              <a:buChar char="•"/>
            </a:pPr>
            <a:r>
              <a:rPr lang="en-US" altLang="en-US" sz="2200" dirty="0">
                <a:latin typeface="Calibri" panose="020F0502020204030204" pitchFamily="34" charset="0"/>
              </a:rPr>
              <a:t>Bucket sort, is a sorting algorithm that works by partitioning an array into a number of buckets. </a:t>
            </a:r>
          </a:p>
          <a:p>
            <a:pPr marL="342900" indent="-342900" eaLnBrk="1" hangingPunct="1">
              <a:buFont typeface="Arial" panose="020B0604020202020204" pitchFamily="34" charset="0"/>
              <a:buChar char="•"/>
            </a:pPr>
            <a:endParaRPr lang="en-US" altLang="en-US" sz="2200" dirty="0">
              <a:latin typeface="Calibri" panose="020F0502020204030204" pitchFamily="34" charset="0"/>
            </a:endParaRPr>
          </a:p>
          <a:p>
            <a:pPr marL="342900" indent="-342900" eaLnBrk="1" hangingPunct="1">
              <a:buFont typeface="Arial" panose="020B0604020202020204" pitchFamily="34" charset="0"/>
              <a:buChar char="•"/>
            </a:pPr>
            <a:r>
              <a:rPr lang="en-US" altLang="en-US" sz="2200" dirty="0">
                <a:latin typeface="Calibri" panose="020F0502020204030204" pitchFamily="34" charset="0"/>
              </a:rPr>
              <a:t>Each bucket is then sorted individually, by using a different sorting algorithm.</a:t>
            </a:r>
          </a:p>
          <a:p>
            <a:pPr marL="342900" indent="-342900" eaLnBrk="1" hangingPunct="1">
              <a:buFont typeface="Arial" panose="020B0604020202020204" pitchFamily="34" charset="0"/>
              <a:buChar char="•"/>
            </a:pPr>
            <a:endParaRPr lang="en-US" altLang="en-US" sz="2200" dirty="0">
              <a:latin typeface="Calibri" panose="020F0502020204030204" pitchFamily="34" charset="0"/>
            </a:endParaRPr>
          </a:p>
          <a:p>
            <a:pPr marL="342900" indent="-342900" eaLnBrk="1" hangingPunct="1">
              <a:buFont typeface="Arial" panose="020B0604020202020204" pitchFamily="34" charset="0"/>
              <a:buChar char="•"/>
            </a:pPr>
            <a:r>
              <a:rPr lang="en-US" altLang="en-US" sz="2200" dirty="0">
                <a:latin typeface="Calibri" panose="020F0502020204030204" pitchFamily="34" charset="0"/>
              </a:rPr>
              <a:t>Divide [0, 1) into n equal-sized buckets.</a:t>
            </a:r>
          </a:p>
          <a:p>
            <a:pPr marL="342900" indent="-342900" eaLnBrk="1" hangingPunct="1">
              <a:buFont typeface="Arial" panose="020B0604020202020204" pitchFamily="34" charset="0"/>
              <a:buChar char="•"/>
            </a:pPr>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   Distribute the n input values into the buckets.</a:t>
            </a:r>
          </a:p>
          <a:p>
            <a:pPr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   Sort each bucket.</a:t>
            </a:r>
          </a:p>
          <a:p>
            <a:pPr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   Then go through buckets in order, listing elements in each one</a:t>
            </a:r>
            <a:endParaRPr lang="en-US" altLang="en-US" sz="2200" b="1" dirty="0">
              <a:latin typeface="Calibri" panose="020F0502020204030204" pitchFamily="34" charset="0"/>
            </a:endParaRPr>
          </a:p>
        </p:txBody>
      </p:sp>
      <p:pic>
        <p:nvPicPr>
          <p:cNvPr id="2" name="Picture 1" descr="A logo for a company&#10;&#10;Description automatically generated">
            <a:extLst>
              <a:ext uri="{FF2B5EF4-FFF2-40B4-BE49-F238E27FC236}">
                <a16:creationId xmlns:a16="http://schemas.microsoft.com/office/drawing/2014/main" id="{268FA40F-8883-1088-7399-F406650D3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7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77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77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7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2D5D5CA-6AC9-48EE-A471-95A2914323F9}"/>
              </a:ext>
            </a:extLst>
          </p:cNvPr>
          <p:cNvSpPr>
            <a:spLocks noGrp="1"/>
          </p:cNvSpPr>
          <p:nvPr>
            <p:ph type="dt" sz="quarter" idx="10"/>
          </p:nvPr>
        </p:nvSpPr>
        <p:spPr/>
        <p:txBody>
          <a:bodyPr/>
          <a:lstStyle/>
          <a:p>
            <a:pPr>
              <a:defRPr/>
            </a:pPr>
            <a:fld id="{5F7BEFB2-3211-40B6-9CF2-591F283F16EB}" type="datetime5">
              <a:rPr lang="en-US" smtClean="0"/>
              <a:t>29-Jul-24</a:t>
            </a:fld>
            <a:endParaRPr lang="en-US"/>
          </a:p>
        </p:txBody>
      </p:sp>
      <p:sp>
        <p:nvSpPr>
          <p:cNvPr id="5" name="Footer Placeholder 4">
            <a:extLst>
              <a:ext uri="{FF2B5EF4-FFF2-40B4-BE49-F238E27FC236}">
                <a16:creationId xmlns:a16="http://schemas.microsoft.com/office/drawing/2014/main" id="{95BC39B5-DE54-4A01-BED8-34849D346F63}"/>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B9BD1D3D-18CC-4662-9DEE-3492FEDBDDD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2D9DA74-B194-4C2E-BFF5-971F7C493ABC}" type="slidenum">
              <a:rPr lang="en-US" altLang="en-US">
                <a:solidFill>
                  <a:srgbClr val="898989"/>
                </a:solidFill>
                <a:latin typeface="Calibri" panose="020F0502020204030204" pitchFamily="34" charset="0"/>
              </a:rPr>
              <a:pPr eaLnBrk="1" hangingPunct="1"/>
              <a:t>78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0486A43-ACA3-4979-8029-D152853A2B51}"/>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sz="3200" b="1" dirty="0">
                <a:latin typeface="Calibri" panose="020F0502020204030204" pitchFamily="34" charset="0"/>
                <a:ea typeface="Calibri" panose="020F0502020204030204" pitchFamily="34" charset="0"/>
                <a:cs typeface="Calibri" panose="020F0502020204030204" pitchFamily="34" charset="0"/>
              </a:rPr>
              <a:t>Sorting(CO1)</a:t>
            </a:r>
          </a:p>
        </p:txBody>
      </p:sp>
      <p:pic>
        <p:nvPicPr>
          <p:cNvPr id="33798" name="Picture 2" descr="E:\NIET\Project\xLogo11.png.pagespeed.ic.pydHLuCQEZ.png">
            <a:extLst>
              <a:ext uri="{FF2B5EF4-FFF2-40B4-BE49-F238E27FC236}">
                <a16:creationId xmlns:a16="http://schemas.microsoft.com/office/drawing/2014/main" id="{1E08AA7F-7B06-4270-A8CB-C0D1620F7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Rectangle 8">
            <a:extLst>
              <a:ext uri="{FF2B5EF4-FFF2-40B4-BE49-F238E27FC236}">
                <a16:creationId xmlns:a16="http://schemas.microsoft.com/office/drawing/2014/main" id="{FBBFE954-A908-41F2-AB54-603A8014468B}"/>
              </a:ext>
            </a:extLst>
          </p:cNvPr>
          <p:cNvSpPr>
            <a:spLocks noChangeArrowheads="1"/>
          </p:cNvSpPr>
          <p:nvPr/>
        </p:nvSpPr>
        <p:spPr bwMode="auto">
          <a:xfrm>
            <a:off x="152400" y="1219200"/>
            <a:ext cx="77724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400" b="1" dirty="0">
                <a:latin typeface="Calibri" panose="020F0502020204030204" pitchFamily="34" charset="0"/>
              </a:rPr>
              <a:t>BUCKET_SORT (A)</a:t>
            </a:r>
          </a:p>
          <a:p>
            <a:pPr algn="just" eaLnBrk="1" hangingPunct="1"/>
            <a:endParaRPr lang="en-US" altLang="en-US" sz="2400" b="1" dirty="0">
              <a:latin typeface="Calibri" panose="020F0502020204030204" pitchFamily="34" charset="0"/>
            </a:endParaRPr>
          </a:p>
          <a:p>
            <a:pPr eaLnBrk="1" hangingPunct="1"/>
            <a:r>
              <a:rPr lang="en-US" altLang="en-US" sz="2200" dirty="0">
                <a:latin typeface="Calibri" panose="020F0502020204030204" pitchFamily="34" charset="0"/>
              </a:rPr>
              <a:t>1. </a:t>
            </a:r>
            <a:r>
              <a:rPr lang="en-US" altLang="en-US" sz="2200" i="1" dirty="0">
                <a:latin typeface="Calibri" panose="020F0502020204030204" pitchFamily="34" charset="0"/>
              </a:rPr>
              <a:t>n ← length [A]</a:t>
            </a:r>
          </a:p>
          <a:p>
            <a:pPr eaLnBrk="1" hangingPunct="1"/>
            <a:r>
              <a:rPr lang="pt-BR" altLang="en-US" sz="2200" dirty="0">
                <a:latin typeface="Calibri" panose="020F0502020204030204" pitchFamily="34" charset="0"/>
              </a:rPr>
              <a:t>2. For </a:t>
            </a:r>
            <a:r>
              <a:rPr lang="pt-BR" altLang="en-US" sz="2200" i="1" dirty="0">
                <a:latin typeface="Calibri" panose="020F0502020204030204" pitchFamily="34" charset="0"/>
              </a:rPr>
              <a:t>i = 1 to n do</a:t>
            </a:r>
          </a:p>
          <a:p>
            <a:pPr eaLnBrk="1" hangingPunct="1"/>
            <a:r>
              <a:rPr lang="pl-PL" altLang="en-US" sz="2200" dirty="0">
                <a:latin typeface="Calibri" panose="020F0502020204030204" pitchFamily="34" charset="0"/>
              </a:rPr>
              <a:t>3. Insert </a:t>
            </a:r>
            <a:r>
              <a:rPr lang="pl-PL" altLang="en-US" sz="2200" i="1" dirty="0">
                <a:latin typeface="Calibri" panose="020F0502020204030204" pitchFamily="34" charset="0"/>
              </a:rPr>
              <a:t>A[i] into list B[nA[i]]</a:t>
            </a:r>
          </a:p>
          <a:p>
            <a:pPr eaLnBrk="1" hangingPunct="1"/>
            <a:r>
              <a:rPr lang="pt-BR" altLang="en-US" sz="2200" dirty="0">
                <a:latin typeface="Calibri" panose="020F0502020204030204" pitchFamily="34" charset="0"/>
              </a:rPr>
              <a:t>4. For </a:t>
            </a:r>
            <a:r>
              <a:rPr lang="pt-BR" altLang="en-US" sz="2200" i="1" dirty="0">
                <a:latin typeface="Calibri" panose="020F0502020204030204" pitchFamily="34" charset="0"/>
              </a:rPr>
              <a:t>i = 0 to n-1 do</a:t>
            </a:r>
          </a:p>
          <a:p>
            <a:pPr eaLnBrk="1" hangingPunct="1"/>
            <a:r>
              <a:rPr lang="en-US" altLang="en-US" sz="2200" dirty="0">
                <a:latin typeface="Calibri" panose="020F0502020204030204" pitchFamily="34" charset="0"/>
              </a:rPr>
              <a:t>5. Sort list </a:t>
            </a:r>
            <a:r>
              <a:rPr lang="en-US" altLang="en-US" sz="2200" i="1" dirty="0">
                <a:latin typeface="Calibri" panose="020F0502020204030204" pitchFamily="34" charset="0"/>
              </a:rPr>
              <a:t>B with Insertion sort</a:t>
            </a:r>
          </a:p>
          <a:p>
            <a:pPr eaLnBrk="1" hangingPunct="1"/>
            <a:r>
              <a:rPr lang="en-US" altLang="en-US" sz="2200" dirty="0">
                <a:latin typeface="Calibri" panose="020F0502020204030204" pitchFamily="34" charset="0"/>
              </a:rPr>
              <a:t>6. Concatenate the lists </a:t>
            </a:r>
            <a:r>
              <a:rPr lang="en-US" altLang="en-US" sz="2200" i="1" dirty="0">
                <a:latin typeface="Calibri" panose="020F0502020204030204" pitchFamily="34" charset="0"/>
              </a:rPr>
              <a:t>B[0], B[1], . . B[n-1] together in order.</a:t>
            </a:r>
            <a:endParaRPr lang="en-US" altLang="en-US" sz="2200" b="1" dirty="0">
              <a:latin typeface="Calibri" panose="020F0502020204030204" pitchFamily="34" charset="0"/>
            </a:endParaRPr>
          </a:p>
        </p:txBody>
      </p:sp>
      <p:sp>
        <p:nvSpPr>
          <p:cNvPr id="8" name="Rectangle 7">
            <a:extLst>
              <a:ext uri="{FF2B5EF4-FFF2-40B4-BE49-F238E27FC236}">
                <a16:creationId xmlns:a16="http://schemas.microsoft.com/office/drawing/2014/main" id="{273D7A95-DF89-4069-8AF6-F92ACD843F03}"/>
              </a:ext>
            </a:extLst>
          </p:cNvPr>
          <p:cNvSpPr/>
          <p:nvPr/>
        </p:nvSpPr>
        <p:spPr>
          <a:xfrm>
            <a:off x="452511" y="4689679"/>
            <a:ext cx="7924800" cy="1107996"/>
          </a:xfrm>
          <a:prstGeom prst="rect">
            <a:avLst/>
          </a:prstGeom>
        </p:spPr>
        <p:txBody>
          <a:bodyPr wrap="square">
            <a:spAutoFit/>
          </a:bodyPr>
          <a:lstStyle/>
          <a:p>
            <a:pPr marL="285750" indent="-285750" algn="just">
              <a:buFont typeface="Arial" panose="020B0604020202020204" pitchFamily="34" charset="0"/>
              <a:buChar char="•"/>
            </a:pPr>
            <a:r>
              <a:rPr lang="en-IN" sz="2200" dirty="0">
                <a:solidFill>
                  <a:srgbClr val="000000"/>
                </a:solidFill>
                <a:latin typeface="+mj-lt"/>
              </a:rPr>
              <a:t>Time Complexity: O(n + k) for best case and average case and O(n^2) for the worst case.</a:t>
            </a:r>
          </a:p>
          <a:p>
            <a:pPr marL="285750" indent="-285750" algn="just">
              <a:buFont typeface="Arial" panose="020B0604020202020204" pitchFamily="34" charset="0"/>
              <a:buChar char="•"/>
            </a:pPr>
            <a:r>
              <a:rPr lang="en-IN" sz="2200" dirty="0">
                <a:solidFill>
                  <a:srgbClr val="000000"/>
                </a:solidFill>
                <a:latin typeface="+mj-lt"/>
              </a:rPr>
              <a:t>Space Complexity: O(</a:t>
            </a:r>
            <a:r>
              <a:rPr lang="en-IN" sz="2200" dirty="0" err="1">
                <a:solidFill>
                  <a:srgbClr val="000000"/>
                </a:solidFill>
                <a:latin typeface="+mj-lt"/>
              </a:rPr>
              <a:t>nk</a:t>
            </a:r>
            <a:r>
              <a:rPr lang="en-IN" sz="2200" dirty="0">
                <a:solidFill>
                  <a:srgbClr val="000000"/>
                </a:solidFill>
                <a:latin typeface="+mj-lt"/>
              </a:rPr>
              <a:t>) for worst case</a:t>
            </a:r>
            <a:endParaRPr lang="en-IN" sz="2200" b="0" i="0" dirty="0">
              <a:solidFill>
                <a:srgbClr val="000000"/>
              </a:solidFill>
              <a:effectLst/>
              <a:latin typeface="+mj-lt"/>
            </a:endParaRPr>
          </a:p>
        </p:txBody>
      </p:sp>
      <p:pic>
        <p:nvPicPr>
          <p:cNvPr id="2" name="Picture 1" descr="A logo for a company&#10;&#10;Description automatically generated">
            <a:extLst>
              <a:ext uri="{FF2B5EF4-FFF2-40B4-BE49-F238E27FC236}">
                <a16:creationId xmlns:a16="http://schemas.microsoft.com/office/drawing/2014/main" id="{5A18E919-030F-9BD0-4C46-F185F429C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9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9">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8">
                                            <p:txEl>
                                              <p:pRg st="1" end="1"/>
                                            </p:txEl>
                                          </p:spTgt>
                                        </p:tgtEl>
                                        <p:attrNameLst>
                                          <p:attrName>style.visibility</p:attrName>
                                        </p:attrNameLst>
                                      </p:cBhvr>
                                      <p:to>
                                        <p:strVal val="visible"/>
                                      </p:to>
                                    </p:set>
                                    <p:animEffect transition="in" filter="fade">
                                      <p:cBhvr>
                                        <p:cTn id="26" dur="1000"/>
                                        <p:tgtEl>
                                          <p:spTgt spid="8">
                                            <p:txEl>
                                              <p:pRg st="1" end="1"/>
                                            </p:txEl>
                                          </p:spTgt>
                                        </p:tgtEl>
                                      </p:cBhvr>
                                    </p:animEffect>
                                    <p:anim calcmode="lin" valueType="num">
                                      <p:cBhvr>
                                        <p:cTn id="27"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2D5D5CA-6AC9-48EE-A471-95A2914323F9}"/>
              </a:ext>
            </a:extLst>
          </p:cNvPr>
          <p:cNvSpPr>
            <a:spLocks noGrp="1"/>
          </p:cNvSpPr>
          <p:nvPr>
            <p:ph type="dt" sz="quarter" idx="10"/>
          </p:nvPr>
        </p:nvSpPr>
        <p:spPr/>
        <p:txBody>
          <a:bodyPr/>
          <a:lstStyle/>
          <a:p>
            <a:pPr>
              <a:defRPr/>
            </a:pPr>
            <a:fld id="{AD5FF5AC-64C7-4F34-95AF-1417B3CC4C86}" type="datetime5">
              <a:rPr lang="en-US" smtClean="0"/>
              <a:t>29-Jul-24</a:t>
            </a:fld>
            <a:endParaRPr lang="en-US"/>
          </a:p>
        </p:txBody>
      </p:sp>
      <p:sp>
        <p:nvSpPr>
          <p:cNvPr id="5" name="Footer Placeholder 4">
            <a:extLst>
              <a:ext uri="{FF2B5EF4-FFF2-40B4-BE49-F238E27FC236}">
                <a16:creationId xmlns:a16="http://schemas.microsoft.com/office/drawing/2014/main" id="{95BC39B5-DE54-4A01-BED8-34849D346F63}"/>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B9BD1D3D-18CC-4662-9DEE-3492FEDBDDD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2D9DA74-B194-4C2E-BFF5-971F7C493ABC}" type="slidenum">
              <a:rPr lang="en-US" altLang="en-US">
                <a:solidFill>
                  <a:srgbClr val="898989"/>
                </a:solidFill>
                <a:latin typeface="Calibri" panose="020F0502020204030204" pitchFamily="34" charset="0"/>
              </a:rPr>
              <a:pPr eaLnBrk="1" hangingPunct="1"/>
              <a:t>79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0486A43-ACA3-4979-8029-D152853A2B51}"/>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Sorting(CO1)</a:t>
            </a:r>
          </a:p>
        </p:txBody>
      </p:sp>
      <p:pic>
        <p:nvPicPr>
          <p:cNvPr id="33798" name="Picture 2" descr="E:\NIET\Project\xLogo11.png.pagespeed.ic.pydHLuCQEZ.png">
            <a:extLst>
              <a:ext uri="{FF2B5EF4-FFF2-40B4-BE49-F238E27FC236}">
                <a16:creationId xmlns:a16="http://schemas.microsoft.com/office/drawing/2014/main" id="{1E08AA7F-7B06-4270-A8CB-C0D1620F7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Rectangle 8">
            <a:extLst>
              <a:ext uri="{FF2B5EF4-FFF2-40B4-BE49-F238E27FC236}">
                <a16:creationId xmlns:a16="http://schemas.microsoft.com/office/drawing/2014/main" id="{FBBFE954-A908-41F2-AB54-603A8014468B}"/>
              </a:ext>
            </a:extLst>
          </p:cNvPr>
          <p:cNvSpPr>
            <a:spLocks noChangeArrowheads="1"/>
          </p:cNvSpPr>
          <p:nvPr/>
        </p:nvSpPr>
        <p:spPr bwMode="auto">
          <a:xfrm>
            <a:off x="152400" y="1219200"/>
            <a:ext cx="7772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endParaRPr lang="en-US" altLang="en-US" sz="2200" b="1" dirty="0">
              <a:latin typeface="Calibri" panose="020F0502020204030204" pitchFamily="34" charset="0"/>
            </a:endParaRPr>
          </a:p>
        </p:txBody>
      </p:sp>
      <p:pic>
        <p:nvPicPr>
          <p:cNvPr id="8" name="Picture 7" descr="BucketSort">
            <a:extLst>
              <a:ext uri="{FF2B5EF4-FFF2-40B4-BE49-F238E27FC236}">
                <a16:creationId xmlns:a16="http://schemas.microsoft.com/office/drawing/2014/main" id="{19405CCF-A56C-4FF5-9E11-E194C2CC080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23071" y="1597650"/>
            <a:ext cx="7543800" cy="4516437"/>
          </a:xfrm>
          <a:prstGeom prst="rect">
            <a:avLst/>
          </a:prstGeom>
          <a:noFill/>
          <a:ln>
            <a:noFill/>
          </a:ln>
        </p:spPr>
      </p:pic>
      <p:sp>
        <p:nvSpPr>
          <p:cNvPr id="2" name="Rectangle 1">
            <a:extLst>
              <a:ext uri="{FF2B5EF4-FFF2-40B4-BE49-F238E27FC236}">
                <a16:creationId xmlns:a16="http://schemas.microsoft.com/office/drawing/2014/main" id="{D7A958AA-DE35-409C-B726-1D0B5C16A5ED}"/>
              </a:ext>
            </a:extLst>
          </p:cNvPr>
          <p:cNvSpPr/>
          <p:nvPr/>
        </p:nvSpPr>
        <p:spPr>
          <a:xfrm>
            <a:off x="699282" y="826681"/>
            <a:ext cx="2466316" cy="523220"/>
          </a:xfrm>
          <a:prstGeom prst="rect">
            <a:avLst/>
          </a:prstGeom>
        </p:spPr>
        <p:txBody>
          <a:bodyPr wrap="none">
            <a:spAutoFit/>
          </a:bodyPr>
          <a:lstStyle/>
          <a:p>
            <a:r>
              <a:rPr lang="en-US" altLang="en-US" sz="2800" b="1" dirty="0">
                <a:latin typeface="Calibri" panose="020F0502020204030204" pitchFamily="34" charset="0"/>
              </a:rPr>
              <a:t>       Bucket Sort</a:t>
            </a:r>
          </a:p>
        </p:txBody>
      </p:sp>
      <p:pic>
        <p:nvPicPr>
          <p:cNvPr id="3" name="Picture 2" descr="A logo for a company&#10;&#10;Description automatically generated">
            <a:extLst>
              <a:ext uri="{FF2B5EF4-FFF2-40B4-BE49-F238E27FC236}">
                <a16:creationId xmlns:a16="http://schemas.microsoft.com/office/drawing/2014/main" id="{CFD68BD8-7B52-7B4F-9D19-683E5975E0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53823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842C1D2-5D5F-4498-A9E4-BC0BE1F17661}"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48154"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Program Outcome</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23446" y="0"/>
            <a:ext cx="1522828" cy="817163"/>
          </a:xfrm>
          <a:prstGeom prst="rect">
            <a:avLst/>
          </a:prstGeom>
          <a:noFill/>
        </p:spPr>
      </p:pic>
      <p:sp>
        <p:nvSpPr>
          <p:cNvPr id="10" name="Rectangle 9">
            <a:extLst>
              <a:ext uri="{FF2B5EF4-FFF2-40B4-BE49-F238E27FC236}">
                <a16:creationId xmlns:a16="http://schemas.microsoft.com/office/drawing/2014/main" id="{541E00FF-D043-46A6-B039-CD5B92081618}"/>
              </a:ext>
            </a:extLst>
          </p:cNvPr>
          <p:cNvSpPr/>
          <p:nvPr/>
        </p:nvSpPr>
        <p:spPr>
          <a:xfrm>
            <a:off x="838200" y="1107707"/>
            <a:ext cx="7772400" cy="457048"/>
          </a:xfrm>
          <a:prstGeom prst="rect">
            <a:avLst/>
          </a:prstGeom>
        </p:spPr>
        <p:txBody>
          <a:bodyPr wrap="square">
            <a:spAutoFit/>
          </a:bodyPr>
          <a:lstStyle/>
          <a:p>
            <a:pPr>
              <a:lnSpc>
                <a:spcPct val="115000"/>
              </a:lnSpc>
              <a:spcAft>
                <a:spcPts val="1000"/>
              </a:spcAft>
            </a:pPr>
            <a:r>
              <a:rPr lang="en-US" sz="2200" dirty="0">
                <a:latin typeface="Times New Roman" panose="02020603050405020304" pitchFamily="18" charset="0"/>
                <a:ea typeface="Calibri" panose="020F0502020204030204" pitchFamily="34" charset="0"/>
                <a:cs typeface="Times New Roman" panose="02020603050405020304" pitchFamily="18" charset="0"/>
              </a:rPr>
              <a:t>At the end of the semester, the student will be able:</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9" name="Content Placeholder 8">
            <a:extLst>
              <a:ext uri="{FF2B5EF4-FFF2-40B4-BE49-F238E27FC236}">
                <a16:creationId xmlns:a16="http://schemas.microsoft.com/office/drawing/2014/main" id="{0975EA2E-9AA8-4F60-B278-BDBF39596728}"/>
              </a:ext>
            </a:extLst>
          </p:cNvPr>
          <p:cNvGraphicFramePr>
            <a:graphicFrameLocks noGrp="1"/>
          </p:cNvGraphicFramePr>
          <p:nvPr>
            <p:ph idx="1"/>
            <p:extLst>
              <p:ext uri="{D42A27DB-BD31-4B8C-83A1-F6EECF244321}">
                <p14:modId xmlns:p14="http://schemas.microsoft.com/office/powerpoint/2010/main" val="982377854"/>
              </p:ext>
            </p:extLst>
          </p:nvPr>
        </p:nvGraphicFramePr>
        <p:xfrm>
          <a:off x="838200" y="1676399"/>
          <a:ext cx="7620000" cy="4073888"/>
        </p:xfrm>
        <a:graphic>
          <a:graphicData uri="http://schemas.openxmlformats.org/drawingml/2006/table">
            <a:tbl>
              <a:tblPr firstRow="1" firstCol="1" bandRow="1">
                <a:tableStyleId>{5C22544A-7EE6-4342-B048-85BDC9FD1C3A}</a:tableStyleId>
              </a:tblPr>
              <a:tblGrid>
                <a:gridCol w="1426280">
                  <a:extLst>
                    <a:ext uri="{9D8B030D-6E8A-4147-A177-3AD203B41FA5}">
                      <a16:colId xmlns:a16="http://schemas.microsoft.com/office/drawing/2014/main" val="730212534"/>
                    </a:ext>
                  </a:extLst>
                </a:gridCol>
                <a:gridCol w="6193720">
                  <a:extLst>
                    <a:ext uri="{9D8B030D-6E8A-4147-A177-3AD203B41FA5}">
                      <a16:colId xmlns:a16="http://schemas.microsoft.com/office/drawing/2014/main" val="3901585434"/>
                    </a:ext>
                  </a:extLst>
                </a:gridCol>
              </a:tblGrid>
              <a:tr h="313376">
                <a:tc>
                  <a:txBody>
                    <a:bodyPr/>
                    <a:lstStyle/>
                    <a:p>
                      <a:pPr>
                        <a:lnSpc>
                          <a:spcPct val="107000"/>
                        </a:lnSpc>
                        <a:spcAft>
                          <a:spcPts val="0"/>
                        </a:spcAft>
                      </a:pPr>
                      <a:r>
                        <a:rPr lang="en-IN" sz="1400">
                          <a:effectLst/>
                        </a:rPr>
                        <a:t>POs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Engineering Graduates will be able to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7662473"/>
                  </a:ext>
                </a:extLst>
              </a:tr>
              <a:tr h="313376">
                <a:tc>
                  <a:txBody>
                    <a:bodyPr/>
                    <a:lstStyle/>
                    <a:p>
                      <a:pPr>
                        <a:lnSpc>
                          <a:spcPct val="107000"/>
                        </a:lnSpc>
                        <a:spcAft>
                          <a:spcPts val="0"/>
                        </a:spcAft>
                      </a:pPr>
                      <a:r>
                        <a:rPr lang="en-IN" sz="1400">
                          <a:effectLst/>
                        </a:rPr>
                        <a:t>PO1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Engineering Knowledge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6962074"/>
                  </a:ext>
                </a:extLst>
              </a:tr>
              <a:tr h="313376">
                <a:tc>
                  <a:txBody>
                    <a:bodyPr/>
                    <a:lstStyle/>
                    <a:p>
                      <a:pPr>
                        <a:lnSpc>
                          <a:spcPct val="107000"/>
                        </a:lnSpc>
                        <a:spcAft>
                          <a:spcPts val="0"/>
                        </a:spcAft>
                      </a:pPr>
                      <a:r>
                        <a:rPr lang="en-IN" sz="1400">
                          <a:effectLst/>
                        </a:rPr>
                        <a:t>PO2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Problem Analysis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3383004"/>
                  </a:ext>
                </a:extLst>
              </a:tr>
              <a:tr h="313376">
                <a:tc>
                  <a:txBody>
                    <a:bodyPr/>
                    <a:lstStyle/>
                    <a:p>
                      <a:pPr>
                        <a:lnSpc>
                          <a:spcPct val="107000"/>
                        </a:lnSpc>
                        <a:spcAft>
                          <a:spcPts val="0"/>
                        </a:spcAft>
                      </a:pPr>
                      <a:r>
                        <a:rPr lang="en-IN" sz="1400">
                          <a:effectLst/>
                        </a:rPr>
                        <a:t>PO3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a:effectLst/>
                        </a:rPr>
                        <a:t>Design &amp; Development of solutions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302825"/>
                  </a:ext>
                </a:extLst>
              </a:tr>
              <a:tr h="313376">
                <a:tc>
                  <a:txBody>
                    <a:bodyPr/>
                    <a:lstStyle/>
                    <a:p>
                      <a:pPr>
                        <a:lnSpc>
                          <a:spcPct val="107000"/>
                        </a:lnSpc>
                        <a:spcAft>
                          <a:spcPts val="0"/>
                        </a:spcAft>
                      </a:pPr>
                      <a:r>
                        <a:rPr lang="en-IN" sz="1400">
                          <a:effectLst/>
                        </a:rPr>
                        <a:t>PO4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a:effectLst/>
                        </a:rPr>
                        <a:t>Conduct Investigation of complex problems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1366988"/>
                  </a:ext>
                </a:extLst>
              </a:tr>
              <a:tr h="313376">
                <a:tc>
                  <a:txBody>
                    <a:bodyPr/>
                    <a:lstStyle/>
                    <a:p>
                      <a:pPr>
                        <a:lnSpc>
                          <a:spcPct val="107000"/>
                        </a:lnSpc>
                        <a:spcAft>
                          <a:spcPts val="0"/>
                        </a:spcAft>
                      </a:pPr>
                      <a:r>
                        <a:rPr lang="en-IN" sz="1400">
                          <a:effectLst/>
                        </a:rPr>
                        <a:t>PO5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Modern Tool Usage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4335665"/>
                  </a:ext>
                </a:extLst>
              </a:tr>
              <a:tr h="313376">
                <a:tc>
                  <a:txBody>
                    <a:bodyPr/>
                    <a:lstStyle/>
                    <a:p>
                      <a:pPr>
                        <a:lnSpc>
                          <a:spcPct val="107000"/>
                        </a:lnSpc>
                        <a:spcAft>
                          <a:spcPts val="0"/>
                        </a:spcAft>
                      </a:pPr>
                      <a:r>
                        <a:rPr lang="en-IN" sz="1400">
                          <a:effectLst/>
                        </a:rPr>
                        <a:t>PO6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The Engineer and Society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6071200"/>
                  </a:ext>
                </a:extLst>
              </a:tr>
              <a:tr h="313376">
                <a:tc>
                  <a:txBody>
                    <a:bodyPr/>
                    <a:lstStyle/>
                    <a:p>
                      <a:pPr>
                        <a:lnSpc>
                          <a:spcPct val="107000"/>
                        </a:lnSpc>
                        <a:spcAft>
                          <a:spcPts val="0"/>
                        </a:spcAft>
                      </a:pPr>
                      <a:r>
                        <a:rPr lang="en-IN" sz="1400">
                          <a:effectLst/>
                        </a:rPr>
                        <a:t>PO7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Environment and sustainability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7868391"/>
                  </a:ext>
                </a:extLst>
              </a:tr>
              <a:tr h="313376">
                <a:tc>
                  <a:txBody>
                    <a:bodyPr/>
                    <a:lstStyle/>
                    <a:p>
                      <a:pPr>
                        <a:lnSpc>
                          <a:spcPct val="107000"/>
                        </a:lnSpc>
                        <a:spcAft>
                          <a:spcPts val="0"/>
                        </a:spcAft>
                      </a:pPr>
                      <a:r>
                        <a:rPr lang="en-IN" sz="1400">
                          <a:effectLst/>
                        </a:rPr>
                        <a:t>PO8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Ethics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2099741"/>
                  </a:ext>
                </a:extLst>
              </a:tr>
              <a:tr h="313376">
                <a:tc>
                  <a:txBody>
                    <a:bodyPr/>
                    <a:lstStyle/>
                    <a:p>
                      <a:pPr>
                        <a:lnSpc>
                          <a:spcPct val="107000"/>
                        </a:lnSpc>
                        <a:spcAft>
                          <a:spcPts val="0"/>
                        </a:spcAft>
                      </a:pPr>
                      <a:r>
                        <a:rPr lang="en-IN" sz="1400">
                          <a:effectLst/>
                        </a:rPr>
                        <a:t>PO9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Individual &amp; Team work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91395007"/>
                  </a:ext>
                </a:extLst>
              </a:tr>
              <a:tr h="313376">
                <a:tc>
                  <a:txBody>
                    <a:bodyPr/>
                    <a:lstStyle/>
                    <a:p>
                      <a:pPr>
                        <a:lnSpc>
                          <a:spcPct val="107000"/>
                        </a:lnSpc>
                        <a:spcAft>
                          <a:spcPts val="0"/>
                        </a:spcAft>
                      </a:pPr>
                      <a:r>
                        <a:rPr lang="en-IN" sz="1400">
                          <a:effectLst/>
                        </a:rPr>
                        <a:t>PO10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Communication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1081910"/>
                  </a:ext>
                </a:extLst>
              </a:tr>
              <a:tr h="313376">
                <a:tc>
                  <a:txBody>
                    <a:bodyPr/>
                    <a:lstStyle/>
                    <a:p>
                      <a:pPr>
                        <a:lnSpc>
                          <a:spcPct val="107000"/>
                        </a:lnSpc>
                        <a:spcAft>
                          <a:spcPts val="0"/>
                        </a:spcAft>
                      </a:pPr>
                      <a:r>
                        <a:rPr lang="en-IN" sz="1400">
                          <a:effectLst/>
                        </a:rPr>
                        <a:t>PO11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Project management and Finance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1012516"/>
                  </a:ext>
                </a:extLst>
              </a:tr>
              <a:tr h="313376">
                <a:tc>
                  <a:txBody>
                    <a:bodyPr/>
                    <a:lstStyle/>
                    <a:p>
                      <a:pPr>
                        <a:lnSpc>
                          <a:spcPct val="107000"/>
                        </a:lnSpc>
                        <a:spcAft>
                          <a:spcPts val="0"/>
                        </a:spcAft>
                      </a:pPr>
                      <a:r>
                        <a:rPr lang="en-IN" sz="1400">
                          <a:effectLst/>
                        </a:rPr>
                        <a:t>PO12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Life Long Learning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69303712"/>
                  </a:ext>
                </a:extLst>
              </a:tr>
            </a:tbl>
          </a:graphicData>
        </a:graphic>
      </p:graphicFrame>
      <p:pic>
        <p:nvPicPr>
          <p:cNvPr id="2" name="Picture 1" descr="A logo for a company&#10;&#10;Description automatically generated">
            <a:extLst>
              <a:ext uri="{FF2B5EF4-FFF2-40B4-BE49-F238E27FC236}">
                <a16:creationId xmlns:a16="http://schemas.microsoft.com/office/drawing/2014/main" id="{1DACE916-67E8-7F97-9523-4089EC1E2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383507" cy="827683"/>
          </a:xfrm>
          <a:prstGeom prst="rect">
            <a:avLst/>
          </a:prstGeom>
        </p:spPr>
      </p:pic>
    </p:spTree>
    <p:extLst>
      <p:ext uri="{BB962C8B-B14F-4D97-AF65-F5344CB8AC3E}">
        <p14:creationId xmlns:p14="http://schemas.microsoft.com/office/powerpoint/2010/main" val="35870250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2D5D5CA-6AC9-48EE-A471-95A2914323F9}"/>
              </a:ext>
            </a:extLst>
          </p:cNvPr>
          <p:cNvSpPr>
            <a:spLocks noGrp="1"/>
          </p:cNvSpPr>
          <p:nvPr>
            <p:ph type="dt" sz="quarter" idx="10"/>
          </p:nvPr>
        </p:nvSpPr>
        <p:spPr/>
        <p:txBody>
          <a:bodyPr/>
          <a:lstStyle/>
          <a:p>
            <a:pPr>
              <a:defRPr/>
            </a:pPr>
            <a:fld id="{0548210C-3E56-4FE0-B18A-0B4B2E060664}" type="datetime5">
              <a:rPr lang="en-US" smtClean="0"/>
              <a:t>29-Jul-24</a:t>
            </a:fld>
            <a:endParaRPr lang="en-US"/>
          </a:p>
        </p:txBody>
      </p:sp>
      <p:sp>
        <p:nvSpPr>
          <p:cNvPr id="5" name="Footer Placeholder 4">
            <a:extLst>
              <a:ext uri="{FF2B5EF4-FFF2-40B4-BE49-F238E27FC236}">
                <a16:creationId xmlns:a16="http://schemas.microsoft.com/office/drawing/2014/main" id="{95BC39B5-DE54-4A01-BED8-34849D346F63}"/>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B9BD1D3D-18CC-4662-9DEE-3492FEDBDDD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2D9DA74-B194-4C2E-BFF5-971F7C493ABC}" type="slidenum">
              <a:rPr lang="en-US" altLang="en-US">
                <a:solidFill>
                  <a:srgbClr val="898989"/>
                </a:solidFill>
                <a:latin typeface="Calibri" panose="020F0502020204030204" pitchFamily="34" charset="0"/>
              </a:rPr>
              <a:pPr eaLnBrk="1" hangingPunct="1"/>
              <a:t>80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0486A43-ACA3-4979-8029-D152853A2B51}"/>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Daily Quiz</a:t>
            </a:r>
          </a:p>
        </p:txBody>
      </p:sp>
      <p:pic>
        <p:nvPicPr>
          <p:cNvPr id="33798" name="Picture 2" descr="E:\NIET\Project\xLogo11.png.pagespeed.ic.pydHLuCQEZ.png">
            <a:extLst>
              <a:ext uri="{FF2B5EF4-FFF2-40B4-BE49-F238E27FC236}">
                <a16:creationId xmlns:a16="http://schemas.microsoft.com/office/drawing/2014/main" id="{1E08AA7F-7B06-4270-A8CB-C0D1620F7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Rectangle 8">
            <a:extLst>
              <a:ext uri="{FF2B5EF4-FFF2-40B4-BE49-F238E27FC236}">
                <a16:creationId xmlns:a16="http://schemas.microsoft.com/office/drawing/2014/main" id="{FBBFE954-A908-41F2-AB54-603A8014468B}"/>
              </a:ext>
            </a:extLst>
          </p:cNvPr>
          <p:cNvSpPr>
            <a:spLocks noChangeArrowheads="1"/>
          </p:cNvSpPr>
          <p:nvPr/>
        </p:nvSpPr>
        <p:spPr bwMode="auto">
          <a:xfrm>
            <a:off x="914400" y="1219200"/>
            <a:ext cx="7772400"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None/>
            </a:pPr>
            <a:r>
              <a:rPr lang="en-US" sz="2200" dirty="0"/>
              <a:t>Q1) Process of inserting an element in stack is called ____________</a:t>
            </a:r>
            <a:br>
              <a:rPr lang="en-US" sz="2200" dirty="0"/>
            </a:br>
            <a:endParaRPr lang="en-US" sz="2200" dirty="0"/>
          </a:p>
          <a:p>
            <a:pPr>
              <a:buNone/>
            </a:pPr>
            <a:r>
              <a:rPr lang="en-US" sz="2200" dirty="0"/>
              <a:t>Q2) Process of removing an element from stack is called __________</a:t>
            </a:r>
            <a:br>
              <a:rPr lang="en-US" sz="2200" dirty="0"/>
            </a:br>
            <a:endParaRPr lang="en-US" sz="2200" dirty="0"/>
          </a:p>
          <a:p>
            <a:pPr>
              <a:buNone/>
            </a:pPr>
            <a:r>
              <a:rPr lang="en-US" sz="2200" dirty="0"/>
              <a:t>Q3) Master’s theorem is used for?</a:t>
            </a:r>
            <a:br>
              <a:rPr lang="en-US" sz="2200" dirty="0"/>
            </a:br>
            <a:endParaRPr lang="en-US" sz="2200" dirty="0"/>
          </a:p>
          <a:p>
            <a:pPr>
              <a:buNone/>
            </a:pPr>
            <a:r>
              <a:rPr lang="en-US" sz="2200" dirty="0"/>
              <a:t>Q4) How many cases are there under Master’s theorem?</a:t>
            </a:r>
          </a:p>
          <a:p>
            <a:pPr>
              <a:buNone/>
            </a:pPr>
            <a:endParaRPr lang="en-US" sz="2200" dirty="0"/>
          </a:p>
          <a:p>
            <a:pPr>
              <a:buNone/>
            </a:pPr>
            <a:r>
              <a:rPr lang="en-US" sz="2200" dirty="0"/>
              <a:t>Q5) In recursion, the condition for which the function will stop calling itself is ____________</a:t>
            </a:r>
            <a:br>
              <a:rPr lang="en-US" sz="2200" dirty="0"/>
            </a:br>
            <a:endParaRPr lang="en-US" sz="2200" dirty="0"/>
          </a:p>
          <a:p>
            <a:pPr>
              <a:buNone/>
            </a:pPr>
            <a:r>
              <a:rPr lang="en-US" altLang="en-US" sz="2400" dirty="0"/>
              <a:t>Q6)</a:t>
            </a:r>
            <a:r>
              <a:rPr lang="en-US" altLang="en-US" sz="2200" dirty="0"/>
              <a:t> What is the average case running time of an insertion sort algorithm?</a:t>
            </a:r>
            <a:endParaRPr lang="en-US" altLang="en-US" sz="2200" b="1" dirty="0">
              <a:latin typeface="Calibri" panose="020F0502020204030204" pitchFamily="34" charset="0"/>
            </a:endParaRPr>
          </a:p>
        </p:txBody>
      </p:sp>
      <p:sp>
        <p:nvSpPr>
          <p:cNvPr id="2" name="Rectangle 1">
            <a:extLst>
              <a:ext uri="{FF2B5EF4-FFF2-40B4-BE49-F238E27FC236}">
                <a16:creationId xmlns:a16="http://schemas.microsoft.com/office/drawing/2014/main" id="{D7A958AA-DE35-409C-B726-1D0B5C16A5ED}"/>
              </a:ext>
            </a:extLst>
          </p:cNvPr>
          <p:cNvSpPr/>
          <p:nvPr/>
        </p:nvSpPr>
        <p:spPr>
          <a:xfrm>
            <a:off x="699282" y="826681"/>
            <a:ext cx="756938" cy="523220"/>
          </a:xfrm>
          <a:prstGeom prst="rect">
            <a:avLst/>
          </a:prstGeom>
        </p:spPr>
        <p:txBody>
          <a:bodyPr wrap="none">
            <a:spAutoFit/>
          </a:bodyPr>
          <a:lstStyle/>
          <a:p>
            <a:r>
              <a:rPr lang="en-US" altLang="en-US" sz="2800" b="1" dirty="0">
                <a:latin typeface="Calibri" panose="020F0502020204030204" pitchFamily="34" charset="0"/>
              </a:rPr>
              <a:t>       </a:t>
            </a:r>
          </a:p>
        </p:txBody>
      </p:sp>
      <p:pic>
        <p:nvPicPr>
          <p:cNvPr id="3" name="Picture 2" descr="A logo for a company&#10;&#10;Description automatically generated">
            <a:extLst>
              <a:ext uri="{FF2B5EF4-FFF2-40B4-BE49-F238E27FC236}">
                <a16:creationId xmlns:a16="http://schemas.microsoft.com/office/drawing/2014/main" id="{CB1A95E6-80C3-FD1D-D036-03F7F45C01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30687727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2">
            <a:extLst>
              <a:ext uri="{FF2B5EF4-FFF2-40B4-BE49-F238E27FC236}">
                <a16:creationId xmlns:a16="http://schemas.microsoft.com/office/drawing/2014/main" id="{69613D30-0106-4D92-A181-2AD6CDE2FA3F}"/>
              </a:ext>
            </a:extLst>
          </p:cNvPr>
          <p:cNvSpPr>
            <a:spLocks noGrp="1"/>
          </p:cNvSpPr>
          <p:nvPr>
            <p:ph idx="1"/>
          </p:nvPr>
        </p:nvSpPr>
        <p:spPr>
          <a:xfrm>
            <a:off x="533400" y="1143000"/>
            <a:ext cx="8229600" cy="4525963"/>
          </a:xfrm>
        </p:spPr>
        <p:txBody>
          <a:bodyPr>
            <a:normAutofit/>
          </a:bodyPr>
          <a:lstStyle/>
          <a:p>
            <a:pPr eaLnBrk="1" hangingPunct="1">
              <a:buFont typeface="Arial" panose="020B0604020202020204" pitchFamily="34" charset="0"/>
              <a:buNone/>
            </a:pPr>
            <a:r>
              <a:rPr lang="en-US" altLang="en-US" sz="2400" dirty="0"/>
              <a:t>Q7) </a:t>
            </a:r>
            <a:r>
              <a:rPr lang="en-US" altLang="en-US" sz="2200" dirty="0"/>
              <a:t>What is the running time of an insertion sort algorithm if the input is pre-sorted?</a:t>
            </a:r>
            <a:br>
              <a:rPr lang="en-US" altLang="en-US" sz="2200" dirty="0"/>
            </a:br>
            <a:endParaRPr lang="en-US" altLang="en-US" sz="2200" dirty="0"/>
          </a:p>
          <a:p>
            <a:pPr eaLnBrk="1" hangingPunct="1">
              <a:buFont typeface="Arial" panose="020B0604020202020204" pitchFamily="34" charset="0"/>
              <a:buNone/>
            </a:pPr>
            <a:r>
              <a:rPr lang="en-US" altLang="en-US" sz="2400" dirty="0"/>
              <a:t>Q8) </a:t>
            </a:r>
            <a:r>
              <a:rPr lang="en-US" altLang="en-US" sz="2200" dirty="0"/>
              <a:t>In C, what are the basic loops required to perform an insertion sort?</a:t>
            </a:r>
            <a:br>
              <a:rPr lang="en-US" altLang="en-US" sz="2200" dirty="0"/>
            </a:br>
            <a:endParaRPr lang="en-US" altLang="en-US" sz="2200" dirty="0"/>
          </a:p>
          <a:p>
            <a:pPr eaLnBrk="1" hangingPunct="1">
              <a:buFont typeface="Arial" panose="020B0604020202020204" pitchFamily="34" charset="0"/>
              <a:buNone/>
            </a:pPr>
            <a:r>
              <a:rPr lang="en-US" altLang="en-US" sz="2400" dirty="0"/>
              <a:t>Q9)</a:t>
            </a:r>
            <a:r>
              <a:rPr lang="en-US" altLang="en-US" sz="2200" dirty="0"/>
              <a:t>Which of the following sorting algorithm is best suited if the elements are already sorted?</a:t>
            </a:r>
            <a:br>
              <a:rPr lang="en-US" altLang="en-US" sz="2200" dirty="0"/>
            </a:br>
            <a:endParaRPr lang="en-US" altLang="en-US" sz="2200" dirty="0"/>
          </a:p>
          <a:p>
            <a:pPr>
              <a:buNone/>
            </a:pPr>
            <a:r>
              <a:rPr lang="en-US" altLang="en-US" sz="2200" dirty="0"/>
              <a:t>Q10) </a:t>
            </a:r>
            <a:r>
              <a:rPr lang="en-IN" sz="2200" dirty="0"/>
              <a:t>What is recurrence for worst case of </a:t>
            </a:r>
            <a:r>
              <a:rPr lang="en-IN" sz="2200" dirty="0" err="1"/>
              <a:t>QuickSort</a:t>
            </a:r>
            <a:r>
              <a:rPr lang="en-IN" sz="2200" dirty="0"/>
              <a:t> and what is the time complexity in Worst case?</a:t>
            </a:r>
            <a:endParaRPr lang="en-US" altLang="en-US" sz="2200" dirty="0"/>
          </a:p>
          <a:p>
            <a:pPr eaLnBrk="1" hangingPunct="1">
              <a:buFont typeface="Arial" panose="020B0604020202020204" pitchFamily="34" charset="0"/>
              <a:buNone/>
            </a:pPr>
            <a:endParaRPr lang="en-US" altLang="en-US" sz="2200" dirty="0"/>
          </a:p>
        </p:txBody>
      </p:sp>
      <p:sp>
        <p:nvSpPr>
          <p:cNvPr id="4" name="Date Placeholder 3">
            <a:extLst>
              <a:ext uri="{FF2B5EF4-FFF2-40B4-BE49-F238E27FC236}">
                <a16:creationId xmlns:a16="http://schemas.microsoft.com/office/drawing/2014/main" id="{9DA09622-F0EC-4CDD-9B83-2EB2E2BE69FF}"/>
              </a:ext>
            </a:extLst>
          </p:cNvPr>
          <p:cNvSpPr>
            <a:spLocks noGrp="1"/>
          </p:cNvSpPr>
          <p:nvPr>
            <p:ph type="dt" sz="quarter" idx="10"/>
          </p:nvPr>
        </p:nvSpPr>
        <p:spPr/>
        <p:txBody>
          <a:bodyPr/>
          <a:lstStyle/>
          <a:p>
            <a:pPr>
              <a:defRPr/>
            </a:pPr>
            <a:fld id="{3E292E08-2420-49C0-8914-9A023C05B21A}" type="datetime5">
              <a:rPr lang="en-US" smtClean="0"/>
              <a:t>29-Jul-24</a:t>
            </a:fld>
            <a:endParaRPr lang="en-US"/>
          </a:p>
        </p:txBody>
      </p:sp>
      <p:sp>
        <p:nvSpPr>
          <p:cNvPr id="5" name="Footer Placeholder 4">
            <a:extLst>
              <a:ext uri="{FF2B5EF4-FFF2-40B4-BE49-F238E27FC236}">
                <a16:creationId xmlns:a16="http://schemas.microsoft.com/office/drawing/2014/main" id="{52D1A00C-FBBF-46EB-9410-FC61B4029D9F}"/>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85495E0B-C1BE-4FC5-9508-699827385AA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593F159-0EB2-4ADF-9A91-B68994215CC7}" type="slidenum">
              <a:rPr lang="en-US" altLang="en-US">
                <a:solidFill>
                  <a:srgbClr val="898989"/>
                </a:solidFill>
                <a:latin typeface="Calibri" panose="020F0502020204030204" pitchFamily="34" charset="0"/>
              </a:rPr>
              <a:pPr eaLnBrk="1" hangingPunct="1"/>
              <a:t>81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98A868B-6A21-48D0-9A36-36287E6E3BB9}"/>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Daily Quiz</a:t>
            </a:r>
          </a:p>
        </p:txBody>
      </p:sp>
      <p:pic>
        <p:nvPicPr>
          <p:cNvPr id="35847" name="Picture 2" descr="E:\NIET\Project\xLogo11.png.pagespeed.ic.pydHLuCQEZ.png">
            <a:extLst>
              <a:ext uri="{FF2B5EF4-FFF2-40B4-BE49-F238E27FC236}">
                <a16:creationId xmlns:a16="http://schemas.microsoft.com/office/drawing/2014/main" id="{E190C702-8399-4B41-B480-FA7F2E348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A logo for a company&#10;&#10;Description automatically generated">
            <a:extLst>
              <a:ext uri="{FF2B5EF4-FFF2-40B4-BE49-F238E27FC236}">
                <a16:creationId xmlns:a16="http://schemas.microsoft.com/office/drawing/2014/main" id="{A9E20122-244E-52A0-A042-7904EFA4C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24889023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382000" cy="5081986"/>
          </a:xfrm>
        </p:spPr>
        <p:txBody>
          <a:bodyPr>
            <a:noAutofit/>
          </a:bodyPr>
          <a:lstStyle/>
          <a:p>
            <a:pPr algn="just">
              <a:buNone/>
            </a:pPr>
            <a:r>
              <a:rPr lang="en-US" sz="2000" dirty="0"/>
              <a:t>Q1 Solve the recurrence relation by iteration   T (n) = T (n-1) + n</a:t>
            </a:r>
            <a:r>
              <a:rPr lang="en-US" sz="2000" baseline="30000" dirty="0"/>
              <a:t>4        </a:t>
            </a:r>
            <a:r>
              <a:rPr lang="en-US" sz="2000" dirty="0"/>
              <a:t>[CO1] </a:t>
            </a:r>
          </a:p>
          <a:p>
            <a:pPr algn="just">
              <a:buNone/>
            </a:pPr>
            <a:r>
              <a:rPr lang="en-US" sz="2000" dirty="0"/>
              <a:t>Q2 Rank the following by growth rate  2</a:t>
            </a:r>
            <a:r>
              <a:rPr lang="en-US" sz="2000" baseline="30000" dirty="0"/>
              <a:t>lg n</a:t>
            </a:r>
            <a:r>
              <a:rPr lang="en-US" sz="2000" dirty="0"/>
              <a:t>, (√2)</a:t>
            </a:r>
            <a:r>
              <a:rPr lang="en-US" sz="2000" baseline="30000" dirty="0"/>
              <a:t>lg n</a:t>
            </a:r>
            <a:r>
              <a:rPr lang="en-US" sz="2000" dirty="0"/>
              <a:t>, log n!,  log (</a:t>
            </a:r>
            <a:r>
              <a:rPr lang="en-US" sz="2000" dirty="0" err="1"/>
              <a:t>logn</a:t>
            </a:r>
            <a:r>
              <a:rPr lang="en-US" sz="2000" dirty="0"/>
              <a:t>), log</a:t>
            </a:r>
            <a:r>
              <a:rPr lang="en-US" sz="2000" baseline="30000" dirty="0"/>
              <a:t>2</a:t>
            </a:r>
            <a:r>
              <a:rPr lang="en-US" sz="2000" dirty="0"/>
              <a:t>n, (1/3)</a:t>
            </a:r>
            <a:r>
              <a:rPr lang="en-US" sz="2000" baseline="30000" dirty="0"/>
              <a:t> n</a:t>
            </a:r>
            <a:r>
              <a:rPr lang="en-US" sz="2000" dirty="0"/>
              <a:t>, n</a:t>
            </a:r>
            <a:r>
              <a:rPr lang="en-US" sz="2000" baseline="30000" dirty="0"/>
              <a:t>1/lg n</a:t>
            </a:r>
            <a:r>
              <a:rPr lang="en-US" sz="2000" dirty="0"/>
              <a:t>, (3/2)</a:t>
            </a:r>
            <a:r>
              <a:rPr lang="en-US" sz="2000" baseline="30000" dirty="0"/>
              <a:t> n                                                                                                             </a:t>
            </a:r>
            <a:r>
              <a:rPr lang="en-US" sz="2000" dirty="0"/>
              <a:t>[CO1]</a:t>
            </a:r>
          </a:p>
          <a:p>
            <a:pPr algn="just">
              <a:buNone/>
            </a:pPr>
            <a:r>
              <a:rPr lang="en-US" sz="2000" dirty="0"/>
              <a:t>Q3  Solve the recurrence: T (n) = 50 T (n/49) + log n!                         [CO1]</a:t>
            </a:r>
          </a:p>
          <a:p>
            <a:pPr algn="just">
              <a:buNone/>
            </a:pPr>
            <a:r>
              <a:rPr lang="en-US" sz="2000" dirty="0"/>
              <a:t>Q4 Solve the following recurrence: T (n) = √n T (√n) + n                    [CO1]</a:t>
            </a:r>
          </a:p>
          <a:p>
            <a:pPr algn="just">
              <a:buNone/>
            </a:pPr>
            <a:r>
              <a:rPr lang="en-US" sz="2000" dirty="0"/>
              <a:t>Q5 Use the master method to give tight asymptotic bounds for the following recurrence. T (n) = 4T (n/2) + n.                                                      [CO1]</a:t>
            </a:r>
          </a:p>
          <a:p>
            <a:pPr algn="just">
              <a:buNone/>
            </a:pPr>
            <a:r>
              <a:rPr lang="en-US" sz="2000" dirty="0"/>
              <a:t>Q6 Solve the recurrence T (n) = 2 T (√n) + 1 by making a change of variables. Your solution should be asymptotically tight. Do not worry about whether values are integral                                                                            [CO1]</a:t>
            </a:r>
          </a:p>
          <a:p>
            <a:pPr algn="just">
              <a:buNone/>
            </a:pPr>
            <a:r>
              <a:rPr lang="en-US" sz="2000" dirty="0"/>
              <a:t>Q7 Solve any two of the following recurrences by using most suitable method for solving recurrence relations. Your solution should be asymptotically tight. T (n) = T (n-2) + 2 log n	                                                     [CO1]</a:t>
            </a:r>
          </a:p>
          <a:p>
            <a:pPr algn="just">
              <a:buNone/>
            </a:pPr>
            <a:r>
              <a:rPr lang="en-US" sz="2000" dirty="0"/>
              <a:t>                                	</a:t>
            </a:r>
          </a:p>
          <a:p>
            <a:pPr algn="just">
              <a:buNone/>
            </a:pPr>
            <a:r>
              <a:rPr lang="en-US" sz="2200" dirty="0"/>
              <a:t> </a:t>
            </a:r>
          </a:p>
          <a:p>
            <a:pPr>
              <a:buNone/>
            </a:pPr>
            <a:endParaRPr lang="en-US" sz="2200" dirty="0"/>
          </a:p>
        </p:txBody>
      </p:sp>
      <p:sp>
        <p:nvSpPr>
          <p:cNvPr id="4" name="Date Placeholder 3"/>
          <p:cNvSpPr>
            <a:spLocks noGrp="1"/>
          </p:cNvSpPr>
          <p:nvPr>
            <p:ph type="dt" sz="half" idx="10"/>
          </p:nvPr>
        </p:nvSpPr>
        <p:spPr/>
        <p:txBody>
          <a:bodyPr/>
          <a:lstStyle/>
          <a:p>
            <a:fld id="{A9689FC1-CFB3-4E28-B093-66DC35A4F9E7}"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Weekly</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Assignment</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03B74F45-28E5-9400-930C-6982A4B76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5575272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2">
            <a:extLst>
              <a:ext uri="{FF2B5EF4-FFF2-40B4-BE49-F238E27FC236}">
                <a16:creationId xmlns:a16="http://schemas.microsoft.com/office/drawing/2014/main" id="{C6BC90CF-A552-405F-A706-DA5453E9AAB5}"/>
              </a:ext>
            </a:extLst>
          </p:cNvPr>
          <p:cNvSpPr>
            <a:spLocks noGrp="1"/>
          </p:cNvSpPr>
          <p:nvPr>
            <p:ph idx="1"/>
          </p:nvPr>
        </p:nvSpPr>
        <p:spPr>
          <a:xfrm>
            <a:off x="533400" y="1143000"/>
            <a:ext cx="8229600" cy="4525963"/>
          </a:xfrm>
        </p:spPr>
        <p:txBody>
          <a:bodyPr>
            <a:normAutofit fontScale="85000" lnSpcReduction="10000"/>
          </a:bodyPr>
          <a:lstStyle/>
          <a:p>
            <a:pPr>
              <a:buFont typeface="Arial" panose="020B0604020202020204" pitchFamily="34" charset="0"/>
              <a:buNone/>
            </a:pPr>
            <a:r>
              <a:rPr lang="en-US" altLang="en-US" sz="2400" dirty="0"/>
              <a:t>Q8) How will you sort following array of 5 elements using heap sort</a:t>
            </a:r>
          </a:p>
          <a:p>
            <a:pPr>
              <a:buNone/>
            </a:pPr>
            <a:r>
              <a:rPr lang="en-US" altLang="en-US" sz="2400" dirty="0"/>
              <a:t>             5, 9, 1, 17 and 6.					    </a:t>
            </a:r>
            <a:r>
              <a:rPr lang="en-US" sz="2400" dirty="0"/>
              <a:t>[CO1]</a:t>
            </a:r>
            <a:endParaRPr lang="en-US" altLang="en-US" sz="2400" dirty="0"/>
          </a:p>
          <a:p>
            <a:pPr>
              <a:buFont typeface="Arial" panose="020B0604020202020204" pitchFamily="34" charset="0"/>
              <a:buNone/>
            </a:pPr>
            <a:r>
              <a:rPr lang="en-US" altLang="en-US" sz="2400" dirty="0"/>
              <a:t>Q9) </a:t>
            </a:r>
            <a:r>
              <a:rPr lang="en-US" altLang="en-US" sz="2400" dirty="0" err="1"/>
              <a:t>lllustrate</a:t>
            </a:r>
            <a:r>
              <a:rPr lang="en-US" altLang="en-US" sz="2400" dirty="0"/>
              <a:t> the operation of INSERTION-SORT on the array </a:t>
            </a:r>
          </a:p>
          <a:p>
            <a:pPr>
              <a:buNone/>
            </a:pPr>
            <a:r>
              <a:rPr lang="en-US" altLang="en-US" sz="2400" dirty="0"/>
              <a:t>           A = 31, 41, 59, 26, 41, 58	                   		     </a:t>
            </a:r>
            <a:r>
              <a:rPr lang="en-US" sz="2400" dirty="0"/>
              <a:t>[CO1]</a:t>
            </a:r>
          </a:p>
          <a:p>
            <a:pPr>
              <a:buFont typeface="Arial" panose="020B0604020202020204" pitchFamily="34" charset="0"/>
              <a:buNone/>
            </a:pPr>
            <a:r>
              <a:rPr lang="en-US" altLang="en-US" sz="2400" dirty="0"/>
              <a:t>Q10) What do you mean by ‘Stable sorting algorithms’? Quick sort is</a:t>
            </a:r>
          </a:p>
          <a:p>
            <a:pPr>
              <a:buFont typeface="Arial" panose="020B0604020202020204" pitchFamily="34" charset="0"/>
              <a:buNone/>
            </a:pPr>
            <a:r>
              <a:rPr lang="en-US" altLang="en-US" sz="2400" dirty="0"/>
              <a:t>          unstable where as merge is an stable sorting algorithm. Do you</a:t>
            </a:r>
          </a:p>
          <a:p>
            <a:pPr>
              <a:buNone/>
            </a:pPr>
            <a:r>
              <a:rPr lang="en-US" altLang="en-US" sz="2400" dirty="0"/>
              <a:t>         agree with the above statement? Justify your answer.            </a:t>
            </a:r>
            <a:r>
              <a:rPr lang="en-US" sz="2400" dirty="0"/>
              <a:t>[CO1]</a:t>
            </a:r>
          </a:p>
          <a:p>
            <a:pPr>
              <a:buFont typeface="Arial" panose="020B0604020202020204" pitchFamily="34" charset="0"/>
              <a:buNone/>
            </a:pPr>
            <a:r>
              <a:rPr lang="en-US" altLang="en-US" sz="2400" dirty="0"/>
              <a:t>Q11) Analyze the running time of quick sort in the average case.</a:t>
            </a:r>
          </a:p>
          <a:p>
            <a:pPr>
              <a:buFont typeface="Arial" panose="020B0604020202020204" pitchFamily="34" charset="0"/>
              <a:buNone/>
            </a:pPr>
            <a:r>
              <a:rPr lang="en-US" altLang="en-US" sz="2400" dirty="0"/>
              <a:t>Q12) What is time complexity of counting sort? Sort 1, 9, 3, 3, 4, 5, 6,</a:t>
            </a:r>
          </a:p>
          <a:p>
            <a:pPr>
              <a:buNone/>
            </a:pPr>
            <a:r>
              <a:rPr lang="en-US" altLang="en-US" sz="2400" dirty="0"/>
              <a:t>          7, 7, 8 by counting sort.                                                       </a:t>
            </a:r>
            <a:r>
              <a:rPr lang="en-US" sz="2400" dirty="0"/>
              <a:t>  [CO1]</a:t>
            </a:r>
          </a:p>
          <a:p>
            <a:pPr>
              <a:buNone/>
            </a:pPr>
            <a:r>
              <a:rPr lang="en-US" altLang="en-US" sz="2400" dirty="0"/>
              <a:t>Q13) Find out the worst case running time of merge sort.             </a:t>
            </a:r>
            <a:r>
              <a:rPr lang="en-US" sz="2400" dirty="0"/>
              <a:t> [CO1]</a:t>
            </a:r>
          </a:p>
          <a:p>
            <a:pPr>
              <a:buFont typeface="Arial" panose="020B0604020202020204" pitchFamily="34" charset="0"/>
              <a:buNone/>
            </a:pPr>
            <a:endParaRPr lang="en-US" altLang="en-US" sz="2200" dirty="0"/>
          </a:p>
          <a:p>
            <a:pPr>
              <a:buFont typeface="Arial" panose="020B0604020202020204" pitchFamily="34" charset="0"/>
              <a:buNone/>
            </a:pPr>
            <a:r>
              <a:rPr lang="en-US" altLang="en-US" sz="2200" dirty="0"/>
              <a:t> </a:t>
            </a:r>
          </a:p>
          <a:p>
            <a:pPr eaLnBrk="1" hangingPunct="1">
              <a:buFont typeface="Arial" panose="020B0604020202020204" pitchFamily="34" charset="0"/>
              <a:buNone/>
            </a:pPr>
            <a:endParaRPr lang="en-US" altLang="en-US" dirty="0"/>
          </a:p>
        </p:txBody>
      </p:sp>
      <p:sp>
        <p:nvSpPr>
          <p:cNvPr id="4" name="Date Placeholder 3">
            <a:extLst>
              <a:ext uri="{FF2B5EF4-FFF2-40B4-BE49-F238E27FC236}">
                <a16:creationId xmlns:a16="http://schemas.microsoft.com/office/drawing/2014/main" id="{E9070806-8EF9-4EDA-89BD-0A316055B2EC}"/>
              </a:ext>
            </a:extLst>
          </p:cNvPr>
          <p:cNvSpPr>
            <a:spLocks noGrp="1"/>
          </p:cNvSpPr>
          <p:nvPr>
            <p:ph type="dt" sz="quarter" idx="10"/>
          </p:nvPr>
        </p:nvSpPr>
        <p:spPr/>
        <p:txBody>
          <a:bodyPr/>
          <a:lstStyle/>
          <a:p>
            <a:pPr>
              <a:defRPr/>
            </a:pPr>
            <a:fld id="{2C28954C-A56D-4166-8101-D73CEB143C83}" type="datetime5">
              <a:rPr lang="en-US" smtClean="0"/>
              <a:t>29-Jul-24</a:t>
            </a:fld>
            <a:endParaRPr lang="en-US"/>
          </a:p>
        </p:txBody>
      </p:sp>
      <p:sp>
        <p:nvSpPr>
          <p:cNvPr id="5" name="Footer Placeholder 4">
            <a:extLst>
              <a:ext uri="{FF2B5EF4-FFF2-40B4-BE49-F238E27FC236}">
                <a16:creationId xmlns:a16="http://schemas.microsoft.com/office/drawing/2014/main" id="{9002D602-45AC-485E-8270-5A2AF61DDE25}"/>
              </a:ext>
            </a:extLst>
          </p:cNvPr>
          <p:cNvSpPr>
            <a:spLocks noGrp="1"/>
          </p:cNvSpPr>
          <p:nvPr>
            <p:ph type="ftr" sz="quarter" idx="11"/>
          </p:nvPr>
        </p:nvSpPr>
        <p:spPr>
          <a:xfrm>
            <a:off x="2514600" y="6356350"/>
            <a:ext cx="50292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F36AF45A-085D-478C-8F79-B717322CA5A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B0237E5-CE26-4755-A7D3-933E36D9AFE7}" type="slidenum">
              <a:rPr lang="en-US" altLang="en-US">
                <a:solidFill>
                  <a:srgbClr val="898989"/>
                </a:solidFill>
                <a:latin typeface="Calibri" panose="020F0502020204030204" pitchFamily="34" charset="0"/>
              </a:rPr>
              <a:pPr eaLnBrk="1" hangingPunct="1"/>
              <a:t>83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28891617-720F-44BB-BDC4-EEED073E37A5}"/>
              </a:ext>
            </a:extLst>
          </p:cNvPr>
          <p:cNvSpPr txBox="1">
            <a:spLocks/>
          </p:cNvSpPr>
          <p:nvPr/>
        </p:nvSpPr>
        <p:spPr>
          <a:xfrm>
            <a:off x="1371600" y="-1052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Weekly Assignment</a:t>
            </a:r>
          </a:p>
        </p:txBody>
      </p:sp>
      <p:pic>
        <p:nvPicPr>
          <p:cNvPr id="36871" name="Picture 2" descr="E:\NIET\Project\xLogo11.png.pagespeed.ic.pydHLuCQEZ.png">
            <a:extLst>
              <a:ext uri="{FF2B5EF4-FFF2-40B4-BE49-F238E27FC236}">
                <a16:creationId xmlns:a16="http://schemas.microsoft.com/office/drawing/2014/main" id="{2E416097-D8FA-447C-81A7-5C875D02D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A logo for a company&#10;&#10;Description automatically generated">
            <a:extLst>
              <a:ext uri="{FF2B5EF4-FFF2-40B4-BE49-F238E27FC236}">
                <a16:creationId xmlns:a16="http://schemas.microsoft.com/office/drawing/2014/main" id="{3E6F0E17-C151-5D45-3DBA-6655E6280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33221244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200" b="1" dirty="0"/>
              <a:t>You tube/other  Video Links</a:t>
            </a:r>
          </a:p>
          <a:p>
            <a:r>
              <a:rPr lang="en-US" sz="2200" dirty="0">
                <a:hlinkClick r:id="rId2"/>
              </a:rPr>
              <a:t>https://www.youtube.com/watch?v=yRM3sc57q0c&amp;list=PLXFMmlk03Dt7Q0xr1PIAriY5623cKiH7V</a:t>
            </a:r>
            <a:endParaRPr lang="en-US" sz="2200" dirty="0"/>
          </a:p>
          <a:p>
            <a:r>
              <a:rPr lang="en-US" sz="2200" dirty="0">
                <a:hlinkClick r:id="rId3"/>
              </a:rPr>
              <a:t>https://www.youtube.com/watch?v=A03oI0znAoc</a:t>
            </a:r>
            <a:endParaRPr lang="en-US" sz="2200" dirty="0"/>
          </a:p>
          <a:p>
            <a:r>
              <a:rPr lang="en-US" sz="2200" dirty="0">
                <a:hlinkClick r:id="rId4"/>
              </a:rPr>
              <a:t>https://www.youtube.com/watch?v=Nd0XDY-jVHs</a:t>
            </a:r>
            <a:endParaRPr lang="en-US" sz="2200" dirty="0"/>
          </a:p>
          <a:p>
            <a:r>
              <a:rPr lang="en-US" sz="2200" dirty="0">
                <a:hlinkClick r:id="rId5"/>
              </a:rPr>
              <a:t>https://www.youtube.com/watch?v=4V30R3I1vLI</a:t>
            </a:r>
            <a:endParaRPr lang="en-US" sz="2200" dirty="0"/>
          </a:p>
          <a:p>
            <a:r>
              <a:rPr lang="en-US" sz="2200" dirty="0">
                <a:hlinkClick r:id="rId6"/>
              </a:rPr>
              <a:t>https://www.youtube.com/watch?v=IawM82BQ4II</a:t>
            </a:r>
            <a:endParaRPr lang="en-US" sz="2200" dirty="0"/>
          </a:p>
          <a:p>
            <a:r>
              <a:rPr lang="en-US" sz="2200" dirty="0">
                <a:hlinkClick r:id="rId7"/>
              </a:rPr>
              <a:t>https://www.youtube.com/watch?v=1K9ebQJosvo</a:t>
            </a:r>
            <a:endParaRPr lang="en-US" sz="2200" dirty="0"/>
          </a:p>
          <a:p>
            <a:r>
              <a:rPr lang="en-US" sz="2200" dirty="0">
                <a:hlinkClick r:id="rId8"/>
              </a:rPr>
              <a:t>https://www.youtube.com/watch?v=OynWkEj0S-s</a:t>
            </a:r>
            <a:endParaRPr lang="en-US" sz="2200" dirty="0"/>
          </a:p>
          <a:p>
            <a:r>
              <a:rPr lang="en-US" sz="2200" dirty="0">
                <a:hlinkClick r:id="rId9"/>
              </a:rPr>
              <a:t>https://www.youtube.com/watch?v=CyknhZbfMqc</a:t>
            </a:r>
            <a:endParaRPr lang="en-US" sz="2200" dirty="0"/>
          </a:p>
        </p:txBody>
      </p:sp>
      <p:sp>
        <p:nvSpPr>
          <p:cNvPr id="4" name="Date Placeholder 3"/>
          <p:cNvSpPr>
            <a:spLocks noGrp="1"/>
          </p:cNvSpPr>
          <p:nvPr>
            <p:ph type="dt" sz="half" idx="10"/>
          </p:nvPr>
        </p:nvSpPr>
        <p:spPr/>
        <p:txBody>
          <a:bodyPr/>
          <a:lstStyle/>
          <a:p>
            <a:fld id="{7F0EC851-FF2A-47E7-8E52-1881A3D9B477}"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371600" y="0"/>
            <a:ext cx="7772400" cy="9144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Faculty Video</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Links, You tube &amp; NPTEL Video Links and Online Courses Details  </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10"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73A7912E-EA46-734E-AAAB-800BAA60B8B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6485379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endParaRPr lang="en-US" sz="2200" dirty="0"/>
          </a:p>
          <a:p>
            <a:r>
              <a:rPr lang="en-US" sz="2200" dirty="0"/>
              <a:t>You tube/other  Video Links</a:t>
            </a:r>
          </a:p>
          <a:p>
            <a:endParaRPr lang="en-US" sz="2200" dirty="0"/>
          </a:p>
          <a:p>
            <a:r>
              <a:rPr lang="en-US" altLang="en-US" sz="2200" dirty="0">
                <a:hlinkClick r:id="rId2"/>
              </a:rPr>
              <a:t>https://www.youtube.com/watch?v=BO145HIUHRg</a:t>
            </a:r>
            <a:endParaRPr lang="en-US" altLang="en-US" sz="2200" dirty="0"/>
          </a:p>
          <a:p>
            <a:r>
              <a:rPr lang="en-US" altLang="en-US" sz="2200" dirty="0">
                <a:hlinkClick r:id="rId3"/>
              </a:rPr>
              <a:t>https://www.youtube.com/watch?v=mB5HXBb_HY8</a:t>
            </a:r>
            <a:endParaRPr lang="en-US" altLang="en-US" sz="2200" dirty="0"/>
          </a:p>
          <a:p>
            <a:r>
              <a:rPr lang="en-US" altLang="en-US" sz="2200" dirty="0">
                <a:hlinkClick r:id="rId4"/>
              </a:rPr>
              <a:t>https://www.youtube.com/watch?v=6pV2IF0fgKY</a:t>
            </a:r>
            <a:endParaRPr lang="en-US" altLang="en-US" sz="2200" dirty="0"/>
          </a:p>
          <a:p>
            <a:r>
              <a:rPr lang="en-US" altLang="en-US" sz="2200" dirty="0">
                <a:hlinkClick r:id="rId5"/>
              </a:rPr>
              <a:t>https://www.youtube.com/watch?v=7h1s2SojIRw</a:t>
            </a:r>
            <a:endParaRPr lang="en-US" altLang="en-US" sz="2200" dirty="0"/>
          </a:p>
          <a:p>
            <a:r>
              <a:rPr lang="en-US" altLang="en-US" sz="2200" dirty="0">
                <a:hlinkClick r:id="rId6"/>
              </a:rPr>
              <a:t>https://www.youtube.com/watch?v=HqPJF2L5h9U</a:t>
            </a:r>
            <a:endParaRPr lang="en-US" altLang="en-US" sz="2200" dirty="0"/>
          </a:p>
          <a:p>
            <a:r>
              <a:rPr lang="en-US" altLang="en-US" sz="2200" dirty="0">
                <a:hlinkClick r:id="rId7"/>
              </a:rPr>
              <a:t>https://www.youtube.com/watch?v=JMlYkE8hGJM</a:t>
            </a:r>
            <a:endParaRPr lang="en-US" altLang="en-US" sz="2200" dirty="0"/>
          </a:p>
          <a:p>
            <a:r>
              <a:rPr lang="en-US" altLang="en-US" sz="2200" dirty="0">
                <a:hlinkClick r:id="rId8"/>
              </a:rPr>
              <a:t>https://www.youtube.com/watch?v=pEJiGC-ObQE</a:t>
            </a:r>
            <a:endParaRPr lang="en-US" sz="2200" dirty="0"/>
          </a:p>
        </p:txBody>
      </p:sp>
      <p:sp>
        <p:nvSpPr>
          <p:cNvPr id="4" name="Date Placeholder 3"/>
          <p:cNvSpPr>
            <a:spLocks noGrp="1"/>
          </p:cNvSpPr>
          <p:nvPr>
            <p:ph type="dt" sz="half" idx="10"/>
          </p:nvPr>
        </p:nvSpPr>
        <p:spPr/>
        <p:txBody>
          <a:bodyPr/>
          <a:lstStyle/>
          <a:p>
            <a:fld id="{2CC5BF6F-D331-45B8-9E72-F3FE02FA03C2}"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71600" y="0"/>
            <a:ext cx="7772400" cy="9144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Faculty Video</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Links, You tube &amp; NPTEL Video Links and Online Courses Details  </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9"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C74C0506-2BE2-10F7-2BB5-3D2FEB787A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234387"/>
          </a:xfrm>
        </p:spPr>
        <p:txBody>
          <a:bodyPr>
            <a:normAutofit fontScale="77500" lnSpcReduction="20000"/>
          </a:bodyPr>
          <a:lstStyle/>
          <a:p>
            <a:pPr>
              <a:buNone/>
            </a:pPr>
            <a:r>
              <a:rPr lang="en-GB" sz="2800" dirty="0"/>
              <a:t>       Q1. Two main measures for the efficiency of an algorithm are </a:t>
            </a:r>
            <a:endParaRPr lang="en-US" sz="2800" dirty="0"/>
          </a:p>
          <a:p>
            <a:pPr>
              <a:buNone/>
            </a:pPr>
            <a:r>
              <a:rPr lang="en-GB" sz="2800" dirty="0"/>
              <a:t>        a. Processor and memory		b. Complexity and capacity</a:t>
            </a:r>
            <a:br>
              <a:rPr lang="en-GB" sz="2800" dirty="0"/>
            </a:br>
            <a:r>
              <a:rPr lang="en-GB" sz="2800" dirty="0"/>
              <a:t>   c. Time and space			d. Data and space</a:t>
            </a:r>
          </a:p>
          <a:p>
            <a:pPr>
              <a:buNone/>
            </a:pPr>
            <a:br>
              <a:rPr lang="en-GB" sz="2800" dirty="0"/>
            </a:br>
            <a:r>
              <a:rPr lang="en-GB" sz="2800" dirty="0"/>
              <a:t>Q2. 	The Worst case occur in linear search algorithm when </a:t>
            </a:r>
            <a:endParaRPr lang="en-US" sz="2800" dirty="0"/>
          </a:p>
          <a:p>
            <a:pPr>
              <a:buNone/>
            </a:pPr>
            <a:r>
              <a:rPr lang="en-GB" sz="2800" dirty="0"/>
              <a:t>         a. Item is somewhere in the middle of the array</a:t>
            </a:r>
            <a:br>
              <a:rPr lang="en-GB" sz="2800" dirty="0"/>
            </a:br>
            <a:r>
              <a:rPr lang="en-GB" sz="2800" dirty="0"/>
              <a:t>   b. Item is not in the array at all</a:t>
            </a:r>
            <a:br>
              <a:rPr lang="en-GB" sz="2800" dirty="0"/>
            </a:br>
            <a:r>
              <a:rPr lang="en-GB" sz="2800" dirty="0"/>
              <a:t>   c. Item is the last element in the array</a:t>
            </a:r>
            <a:br>
              <a:rPr lang="en-GB" sz="2800" dirty="0"/>
            </a:br>
            <a:r>
              <a:rPr lang="en-GB" sz="2800" dirty="0"/>
              <a:t>   d. Item is the last element in the array or is not there at all</a:t>
            </a:r>
          </a:p>
          <a:p>
            <a:pPr>
              <a:buNone/>
            </a:pPr>
            <a:br>
              <a:rPr lang="en-GB" sz="2800" dirty="0"/>
            </a:br>
            <a:r>
              <a:rPr lang="en-GB" sz="2800" dirty="0"/>
              <a:t> Q3. The complexity of the average case of an algorithm is </a:t>
            </a:r>
            <a:endParaRPr lang="en-US" sz="2800" dirty="0"/>
          </a:p>
          <a:p>
            <a:pPr>
              <a:buNone/>
            </a:pPr>
            <a:r>
              <a:rPr lang="en-GB" sz="2800" dirty="0"/>
              <a:t>        a. Much more complicated to analyze than that of worst case</a:t>
            </a:r>
            <a:br>
              <a:rPr lang="en-GB" sz="2800" dirty="0"/>
            </a:br>
            <a:r>
              <a:rPr lang="en-GB" sz="2800" dirty="0"/>
              <a:t>   b. Much simpler to analyze than that of worst case</a:t>
            </a:r>
            <a:br>
              <a:rPr lang="en-GB" sz="2800" dirty="0"/>
            </a:br>
            <a:r>
              <a:rPr lang="en-GB" sz="2800" dirty="0"/>
              <a:t>   c. Sometimes more complicated and some other times simpler    than</a:t>
            </a:r>
          </a:p>
          <a:p>
            <a:pPr>
              <a:buNone/>
            </a:pPr>
            <a:r>
              <a:rPr lang="en-GB" sz="2800" dirty="0"/>
              <a:t>             that of worst case </a:t>
            </a:r>
            <a:br>
              <a:rPr lang="en-GB" sz="2800" dirty="0"/>
            </a:br>
            <a:r>
              <a:rPr lang="en-GB" sz="2800" dirty="0"/>
              <a:t>   d. None or above</a:t>
            </a:r>
            <a:endParaRPr lang="en-US" sz="2800" dirty="0"/>
          </a:p>
          <a:p>
            <a:pPr>
              <a:buNone/>
            </a:pPr>
            <a:endParaRPr lang="en-US" sz="1800" dirty="0"/>
          </a:p>
        </p:txBody>
      </p:sp>
      <p:sp>
        <p:nvSpPr>
          <p:cNvPr id="4" name="Date Placeholder 3"/>
          <p:cNvSpPr>
            <a:spLocks noGrp="1"/>
          </p:cNvSpPr>
          <p:nvPr>
            <p:ph type="dt" sz="half" idx="10"/>
          </p:nvPr>
        </p:nvSpPr>
        <p:spPr/>
        <p:txBody>
          <a:bodyPr/>
          <a:lstStyle/>
          <a:p>
            <a:fld id="{B3C69C8B-93A1-44F4-8FBA-4619301522F3}" type="datetime5">
              <a:rPr lang="en-US" smtClean="0"/>
              <a:t>29-Jul-24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60714" y="6568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MCQ</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s</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 name="Picture 1" descr="A logo for a company&#10;&#10;Description automatically generated">
            <a:extLst>
              <a:ext uri="{FF2B5EF4-FFF2-40B4-BE49-F238E27FC236}">
                <a16:creationId xmlns:a16="http://schemas.microsoft.com/office/drawing/2014/main" id="{60AE298C-CE1E-CC41-E6FE-B2C6E6434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2">
            <a:extLst>
              <a:ext uri="{FF2B5EF4-FFF2-40B4-BE49-F238E27FC236}">
                <a16:creationId xmlns:a16="http://schemas.microsoft.com/office/drawing/2014/main" id="{C9736C1B-74FD-490B-95A7-263A7ABB2B54}"/>
              </a:ext>
            </a:extLst>
          </p:cNvPr>
          <p:cNvSpPr>
            <a:spLocks noGrp="1"/>
          </p:cNvSpPr>
          <p:nvPr>
            <p:ph idx="1"/>
          </p:nvPr>
        </p:nvSpPr>
        <p:spPr>
          <a:xfrm>
            <a:off x="533400" y="1143000"/>
            <a:ext cx="8229600" cy="5029200"/>
          </a:xfrm>
        </p:spPr>
        <p:txBody>
          <a:bodyPr/>
          <a:lstStyle/>
          <a:p>
            <a:pPr eaLnBrk="1" hangingPunct="1">
              <a:buFont typeface="Arial" panose="020B0604020202020204" pitchFamily="34" charset="0"/>
              <a:buNone/>
            </a:pPr>
            <a:r>
              <a:rPr lang="en-US" altLang="en-US" sz="2200" dirty="0"/>
              <a:t>Q4. Which of the following sorting algorithms is the fastest?</a:t>
            </a:r>
            <a:br>
              <a:rPr lang="en-US" altLang="en-US" sz="2200" dirty="0"/>
            </a:br>
            <a:r>
              <a:rPr lang="en-US" altLang="en-US" sz="2200" dirty="0"/>
              <a:t>(a) Merge sort   (b) Quick sort   (c) Insertion sort    (d) Shell sort</a:t>
            </a:r>
          </a:p>
          <a:p>
            <a:pPr eaLnBrk="1" hangingPunct="1">
              <a:buFont typeface="Arial" panose="020B0604020202020204" pitchFamily="34" charset="0"/>
              <a:buNone/>
            </a:pPr>
            <a:r>
              <a:rPr lang="en-US" altLang="en-US" sz="2200" dirty="0"/>
              <a:t>Q5. What is the worst case time complexity of a quick sort algorithm?</a:t>
            </a:r>
            <a:br>
              <a:rPr lang="en-US" altLang="en-US" sz="2200" dirty="0"/>
            </a:br>
            <a:r>
              <a:rPr lang="en-US" altLang="en-US" sz="2200" dirty="0"/>
              <a:t>(a) O(N)    (b) O(N log N)    (c) O(N</a:t>
            </a:r>
            <a:r>
              <a:rPr lang="en-US" altLang="en-US" sz="2200" baseline="30000" dirty="0"/>
              <a:t>2</a:t>
            </a:r>
            <a:r>
              <a:rPr lang="en-US" altLang="en-US" sz="2200" dirty="0"/>
              <a:t>)         (d) O(log N)</a:t>
            </a:r>
          </a:p>
          <a:p>
            <a:pPr eaLnBrk="1" hangingPunct="1">
              <a:buFont typeface="Arial" panose="020B0604020202020204" pitchFamily="34" charset="0"/>
              <a:buNone/>
            </a:pPr>
            <a:r>
              <a:rPr lang="en-US" altLang="en-US" sz="2200" dirty="0"/>
              <a:t>Q6. Quick sort is a __________</a:t>
            </a:r>
            <a:br>
              <a:rPr lang="en-US" altLang="en-US" sz="2200" dirty="0"/>
            </a:br>
            <a:r>
              <a:rPr lang="en-US" altLang="en-US" sz="2200" dirty="0"/>
              <a:t>(a) greedy algorithm                          </a:t>
            </a:r>
          </a:p>
          <a:p>
            <a:pPr eaLnBrk="1" hangingPunct="1">
              <a:buFont typeface="Arial" panose="020B0604020202020204" pitchFamily="34" charset="0"/>
              <a:buNone/>
            </a:pPr>
            <a:r>
              <a:rPr lang="en-US" altLang="en-US" sz="2200" dirty="0"/>
              <a:t>      (b) divide and conquer algorithm</a:t>
            </a:r>
            <a:br>
              <a:rPr lang="en-US" altLang="en-US" sz="2200" dirty="0"/>
            </a:br>
            <a:r>
              <a:rPr lang="en-US" altLang="en-US" sz="2200" dirty="0"/>
              <a:t>(c) dynamic programming algorithm</a:t>
            </a:r>
            <a:br>
              <a:rPr lang="en-US" altLang="en-US" sz="2200" dirty="0"/>
            </a:br>
            <a:r>
              <a:rPr lang="en-US" altLang="en-US" sz="2200" dirty="0"/>
              <a:t>(d) backtracking algorithm</a:t>
            </a:r>
          </a:p>
          <a:p>
            <a:pPr eaLnBrk="1" hangingPunct="1">
              <a:buFont typeface="Arial" panose="020B0604020202020204" pitchFamily="34" charset="0"/>
              <a:buNone/>
            </a:pPr>
            <a:r>
              <a:rPr lang="en-US" altLang="en-US" sz="2200" dirty="0"/>
              <a:t>Q7. What is the worst case time complexity of merge sort?</a:t>
            </a:r>
            <a:br>
              <a:rPr lang="en-US" altLang="en-US" sz="2200" dirty="0"/>
            </a:br>
            <a:r>
              <a:rPr lang="en-US" altLang="en-US" sz="2200" dirty="0"/>
              <a:t>(a) O(n log n)        (b) O(n2)       (c) O(n2 log n)            (d) O(n log n2)</a:t>
            </a:r>
          </a:p>
          <a:p>
            <a:pPr eaLnBrk="1" hangingPunct="1">
              <a:buFont typeface="Arial" panose="020B0604020202020204" pitchFamily="34" charset="0"/>
              <a:buNone/>
            </a:pPr>
            <a:endParaRPr lang="en-US" altLang="en-US" sz="2200" dirty="0"/>
          </a:p>
        </p:txBody>
      </p:sp>
      <p:sp>
        <p:nvSpPr>
          <p:cNvPr id="4" name="Date Placeholder 3">
            <a:extLst>
              <a:ext uri="{FF2B5EF4-FFF2-40B4-BE49-F238E27FC236}">
                <a16:creationId xmlns:a16="http://schemas.microsoft.com/office/drawing/2014/main" id="{30BBC9A9-81DC-4904-884C-77EC8ADDFA12}"/>
              </a:ext>
            </a:extLst>
          </p:cNvPr>
          <p:cNvSpPr>
            <a:spLocks noGrp="1"/>
          </p:cNvSpPr>
          <p:nvPr>
            <p:ph type="dt" sz="quarter" idx="10"/>
          </p:nvPr>
        </p:nvSpPr>
        <p:spPr/>
        <p:txBody>
          <a:bodyPr/>
          <a:lstStyle/>
          <a:p>
            <a:pPr>
              <a:defRPr/>
            </a:pPr>
            <a:fld id="{1D2EB6E8-9C49-4798-B6FE-1E5B62B74718}" type="datetime5">
              <a:rPr lang="en-US" smtClean="0"/>
              <a:t>29-Jul-24</a:t>
            </a:fld>
            <a:endParaRPr lang="en-US"/>
          </a:p>
        </p:txBody>
      </p:sp>
      <p:sp>
        <p:nvSpPr>
          <p:cNvPr id="5" name="Footer Placeholder 4">
            <a:extLst>
              <a:ext uri="{FF2B5EF4-FFF2-40B4-BE49-F238E27FC236}">
                <a16:creationId xmlns:a16="http://schemas.microsoft.com/office/drawing/2014/main" id="{4B2BD925-7283-4E6B-B827-F670996A219D}"/>
              </a:ext>
            </a:extLst>
          </p:cNvPr>
          <p:cNvSpPr>
            <a:spLocks noGrp="1"/>
          </p:cNvSpPr>
          <p:nvPr>
            <p:ph type="ftr" sz="quarter" idx="11"/>
          </p:nvPr>
        </p:nvSpPr>
        <p:spPr>
          <a:xfrm>
            <a:off x="2514600" y="6324600"/>
            <a:ext cx="48768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4A732FFB-FF20-41C4-A149-E90A3464D22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0F2535D-5C1E-48F1-BD1E-6603E35ADE03}" type="slidenum">
              <a:rPr lang="en-US" altLang="en-US">
                <a:solidFill>
                  <a:srgbClr val="898989"/>
                </a:solidFill>
                <a:latin typeface="Calibri" panose="020F0502020204030204" pitchFamily="34" charset="0"/>
              </a:rPr>
              <a:pPr eaLnBrk="1" hangingPunct="1"/>
              <a:t>87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2D7FEFF-CEE8-4509-ABCA-6976CDCE6DA2}"/>
              </a:ext>
            </a:extLst>
          </p:cNvPr>
          <p:cNvSpPr txBox="1">
            <a:spLocks/>
          </p:cNvSpPr>
          <p:nvPr/>
        </p:nvSpPr>
        <p:spPr>
          <a:xfrm>
            <a:off x="1371600" y="0"/>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MCQ s</a:t>
            </a:r>
          </a:p>
        </p:txBody>
      </p:sp>
      <p:pic>
        <p:nvPicPr>
          <p:cNvPr id="37895" name="Picture 2" descr="E:\NIET\Project\xLogo11.png.pagespeed.ic.pydHLuCQEZ.png">
            <a:extLst>
              <a:ext uri="{FF2B5EF4-FFF2-40B4-BE49-F238E27FC236}">
                <a16:creationId xmlns:a16="http://schemas.microsoft.com/office/drawing/2014/main" id="{BBABAA55-F831-4393-9185-10EA7A4C8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A logo for a company&#10;&#10;Description automatically generated">
            <a:extLst>
              <a:ext uri="{FF2B5EF4-FFF2-40B4-BE49-F238E27FC236}">
                <a16:creationId xmlns:a16="http://schemas.microsoft.com/office/drawing/2014/main" id="{FB84D75D-2B0C-3346-3E2D-251C92F6C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2">
            <a:extLst>
              <a:ext uri="{FF2B5EF4-FFF2-40B4-BE49-F238E27FC236}">
                <a16:creationId xmlns:a16="http://schemas.microsoft.com/office/drawing/2014/main" id="{C9736C1B-74FD-490B-95A7-263A7ABB2B54}"/>
              </a:ext>
            </a:extLst>
          </p:cNvPr>
          <p:cNvSpPr>
            <a:spLocks noGrp="1"/>
          </p:cNvSpPr>
          <p:nvPr>
            <p:ph idx="1"/>
          </p:nvPr>
        </p:nvSpPr>
        <p:spPr>
          <a:xfrm>
            <a:off x="533400" y="1143000"/>
            <a:ext cx="8229600" cy="5029200"/>
          </a:xfrm>
        </p:spPr>
        <p:txBody>
          <a:bodyPr>
            <a:normAutofit fontScale="25000" lnSpcReduction="20000"/>
          </a:bodyPr>
          <a:lstStyle/>
          <a:p>
            <a:pPr>
              <a:buNone/>
            </a:pPr>
            <a:r>
              <a:rPr lang="en-US" sz="7200" dirty="0"/>
              <a:t>Q.1 The complexity of searching an element from a set of n elements using Binary search algorithm is_______ </a:t>
            </a:r>
          </a:p>
          <a:p>
            <a:pPr>
              <a:buNone/>
            </a:pPr>
            <a:r>
              <a:rPr lang="en-US" sz="7200" dirty="0"/>
              <a:t> a. O(n log n) </a:t>
            </a:r>
          </a:p>
          <a:p>
            <a:pPr>
              <a:buNone/>
            </a:pPr>
            <a:r>
              <a:rPr lang="en-US" sz="7200" dirty="0"/>
              <a:t>b. O(log n) </a:t>
            </a:r>
          </a:p>
          <a:p>
            <a:pPr>
              <a:buNone/>
            </a:pPr>
            <a:r>
              <a:rPr lang="en-US" sz="7200" dirty="0"/>
              <a:t>c. O(n2) Incorrect</a:t>
            </a:r>
          </a:p>
          <a:p>
            <a:pPr>
              <a:buNone/>
            </a:pPr>
            <a:r>
              <a:rPr lang="en-US" sz="7200" dirty="0"/>
              <a:t>d. O(n)</a:t>
            </a:r>
          </a:p>
          <a:p>
            <a:pPr>
              <a:buNone/>
            </a:pPr>
            <a:r>
              <a:rPr lang="en-US" sz="7200" dirty="0"/>
              <a:t>Q.2______ is a condition that is always true at a particular point in an algorithm. </a:t>
            </a:r>
          </a:p>
          <a:p>
            <a:pPr>
              <a:buNone/>
            </a:pPr>
            <a:r>
              <a:rPr lang="en-US" sz="7200" dirty="0"/>
              <a:t>a. assertion </a:t>
            </a:r>
          </a:p>
          <a:p>
            <a:pPr>
              <a:buNone/>
            </a:pPr>
            <a:r>
              <a:rPr lang="en-US" sz="7200" dirty="0"/>
              <a:t>b. constant </a:t>
            </a:r>
          </a:p>
          <a:p>
            <a:pPr>
              <a:buNone/>
            </a:pPr>
            <a:r>
              <a:rPr lang="en-US" sz="7200" dirty="0"/>
              <a:t>c. exception </a:t>
            </a:r>
          </a:p>
          <a:p>
            <a:pPr>
              <a:buNone/>
            </a:pPr>
            <a:r>
              <a:rPr lang="en-US" sz="7200" dirty="0"/>
              <a:t>d. invariant Correct</a:t>
            </a:r>
          </a:p>
          <a:p>
            <a:pPr>
              <a:buNone/>
            </a:pPr>
            <a:r>
              <a:rPr lang="en-US" sz="7200" dirty="0"/>
              <a:t>Q.3 The running time of quick sort depends on the _________ . </a:t>
            </a:r>
          </a:p>
          <a:p>
            <a:pPr>
              <a:buNone/>
            </a:pPr>
            <a:r>
              <a:rPr lang="en-US" sz="7200" dirty="0"/>
              <a:t>a. Selection of pivot elements</a:t>
            </a:r>
          </a:p>
          <a:p>
            <a:pPr>
              <a:buNone/>
            </a:pPr>
            <a:r>
              <a:rPr lang="en-US" sz="7200" dirty="0"/>
              <a:t> b. Number of input</a:t>
            </a:r>
          </a:p>
          <a:p>
            <a:pPr>
              <a:buNone/>
            </a:pPr>
            <a:r>
              <a:rPr lang="en-US" sz="7200" dirty="0"/>
              <a:t> c. Number of passes </a:t>
            </a:r>
          </a:p>
          <a:p>
            <a:pPr>
              <a:buNone/>
            </a:pPr>
            <a:r>
              <a:rPr lang="en-US" sz="7200" dirty="0"/>
              <a:t>d. Arrangements of the elements</a:t>
            </a:r>
          </a:p>
          <a:p>
            <a:pPr>
              <a:buNone/>
            </a:pPr>
            <a:br>
              <a:rPr lang="en-US" dirty="0"/>
            </a:br>
            <a:br>
              <a:rPr lang="en-US" dirty="0"/>
            </a:br>
            <a:br>
              <a:rPr lang="en-US" sz="1800" dirty="0"/>
            </a:br>
            <a:br>
              <a:rPr lang="en-US" sz="1800" dirty="0"/>
            </a:br>
            <a:endParaRPr lang="en-US" altLang="en-US" sz="1800" dirty="0"/>
          </a:p>
        </p:txBody>
      </p:sp>
      <p:sp>
        <p:nvSpPr>
          <p:cNvPr id="4" name="Date Placeholder 3">
            <a:extLst>
              <a:ext uri="{FF2B5EF4-FFF2-40B4-BE49-F238E27FC236}">
                <a16:creationId xmlns:a16="http://schemas.microsoft.com/office/drawing/2014/main" id="{30BBC9A9-81DC-4904-884C-77EC8ADDFA12}"/>
              </a:ext>
            </a:extLst>
          </p:cNvPr>
          <p:cNvSpPr>
            <a:spLocks noGrp="1"/>
          </p:cNvSpPr>
          <p:nvPr>
            <p:ph type="dt" sz="quarter" idx="10"/>
          </p:nvPr>
        </p:nvSpPr>
        <p:spPr/>
        <p:txBody>
          <a:bodyPr/>
          <a:lstStyle/>
          <a:p>
            <a:pPr>
              <a:defRPr/>
            </a:pPr>
            <a:fld id="{01B91FBB-F67B-4F71-9419-0A2260E16D30}" type="datetime5">
              <a:rPr lang="en-US" smtClean="0"/>
              <a:t>29-Jul-24</a:t>
            </a:fld>
            <a:endParaRPr lang="en-US"/>
          </a:p>
        </p:txBody>
      </p:sp>
      <p:sp>
        <p:nvSpPr>
          <p:cNvPr id="5" name="Footer Placeholder 4">
            <a:extLst>
              <a:ext uri="{FF2B5EF4-FFF2-40B4-BE49-F238E27FC236}">
                <a16:creationId xmlns:a16="http://schemas.microsoft.com/office/drawing/2014/main" id="{4B2BD925-7283-4E6B-B827-F670996A219D}"/>
              </a:ext>
            </a:extLst>
          </p:cNvPr>
          <p:cNvSpPr>
            <a:spLocks noGrp="1"/>
          </p:cNvSpPr>
          <p:nvPr>
            <p:ph type="ftr" sz="quarter" idx="11"/>
          </p:nvPr>
        </p:nvSpPr>
        <p:spPr>
          <a:xfrm>
            <a:off x="2514600" y="6324600"/>
            <a:ext cx="48768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4A732FFB-FF20-41C4-A149-E90A3464D22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0F2535D-5C1E-48F1-BD1E-6603E35ADE03}" type="slidenum">
              <a:rPr lang="en-US" altLang="en-US">
                <a:solidFill>
                  <a:srgbClr val="898989"/>
                </a:solidFill>
                <a:latin typeface="Calibri" panose="020F0502020204030204" pitchFamily="34" charset="0"/>
              </a:rPr>
              <a:pPr eaLnBrk="1" hangingPunct="1"/>
              <a:t>88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2D7FEFF-CEE8-4509-ABCA-6976CDCE6DA2}"/>
              </a:ext>
            </a:extLst>
          </p:cNvPr>
          <p:cNvSpPr txBox="1">
            <a:spLocks/>
          </p:cNvSpPr>
          <p:nvPr/>
        </p:nvSpPr>
        <p:spPr>
          <a:xfrm>
            <a:off x="1295400" y="56933"/>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Glossary Question </a:t>
            </a:r>
          </a:p>
        </p:txBody>
      </p:sp>
      <p:pic>
        <p:nvPicPr>
          <p:cNvPr id="37895" name="Picture 2" descr="E:\NIET\Project\xLogo11.png.pagespeed.ic.pydHLuCQEZ.png">
            <a:extLst>
              <a:ext uri="{FF2B5EF4-FFF2-40B4-BE49-F238E27FC236}">
                <a16:creationId xmlns:a16="http://schemas.microsoft.com/office/drawing/2014/main" id="{BBABAA55-F831-4393-9185-10EA7A4C8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A logo for a company&#10;&#10;Description automatically generated">
            <a:extLst>
              <a:ext uri="{FF2B5EF4-FFF2-40B4-BE49-F238E27FC236}">
                <a16:creationId xmlns:a16="http://schemas.microsoft.com/office/drawing/2014/main" id="{3B00FAA3-D5D6-745B-8BA8-F3D4F1449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40630718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2">
            <a:extLst>
              <a:ext uri="{FF2B5EF4-FFF2-40B4-BE49-F238E27FC236}">
                <a16:creationId xmlns:a16="http://schemas.microsoft.com/office/drawing/2014/main" id="{C9736C1B-74FD-490B-95A7-263A7ABB2B54}"/>
              </a:ext>
            </a:extLst>
          </p:cNvPr>
          <p:cNvSpPr>
            <a:spLocks noGrp="1"/>
          </p:cNvSpPr>
          <p:nvPr>
            <p:ph idx="1"/>
          </p:nvPr>
        </p:nvSpPr>
        <p:spPr>
          <a:xfrm>
            <a:off x="533400" y="1143000"/>
            <a:ext cx="8229600" cy="5029200"/>
          </a:xfrm>
        </p:spPr>
        <p:txBody>
          <a:bodyPr>
            <a:normAutofit/>
          </a:bodyPr>
          <a:lstStyle/>
          <a:p>
            <a:pPr>
              <a:buNone/>
            </a:pPr>
            <a:r>
              <a:rPr lang="en-US" sz="1800" dirty="0"/>
              <a:t>Q.7 __________ is the  worst case running time of shell sort, using Shell’s increments </a:t>
            </a:r>
            <a:br>
              <a:rPr lang="en-US" sz="1800" dirty="0"/>
            </a:br>
            <a:r>
              <a:rPr lang="en-US" sz="1800" dirty="0"/>
              <a:t>a) O(N)</a:t>
            </a:r>
            <a:br>
              <a:rPr lang="en-US" sz="1800" dirty="0"/>
            </a:br>
            <a:r>
              <a:rPr lang="en-US" sz="1800" dirty="0"/>
              <a:t>b) O(N log N)</a:t>
            </a:r>
            <a:br>
              <a:rPr lang="en-US" sz="1800" dirty="0"/>
            </a:br>
            <a:r>
              <a:rPr lang="en-US" sz="1800" dirty="0"/>
              <a:t>c) O(log N)</a:t>
            </a:r>
            <a:br>
              <a:rPr lang="en-US" sz="1800" dirty="0"/>
            </a:br>
            <a:r>
              <a:rPr lang="en-US" sz="1800" dirty="0"/>
              <a:t>d) O(N</a:t>
            </a:r>
            <a:r>
              <a:rPr lang="en-US" sz="1800" baseline="30000" dirty="0"/>
              <a:t>2</a:t>
            </a:r>
            <a:r>
              <a:rPr lang="en-US" sz="1800" dirty="0"/>
              <a:t>)</a:t>
            </a:r>
          </a:p>
          <a:p>
            <a:pPr>
              <a:buNone/>
            </a:pPr>
            <a:r>
              <a:rPr lang="en-US" sz="1800" dirty="0"/>
              <a:t>Q.8 Heap sort is an implementation of ____________ using a descending priority queue.</a:t>
            </a:r>
            <a:br>
              <a:rPr lang="en-US" sz="1800" dirty="0"/>
            </a:br>
            <a:r>
              <a:rPr lang="en-US" sz="1800" dirty="0"/>
              <a:t>a) insertion sort</a:t>
            </a:r>
            <a:br>
              <a:rPr lang="en-US" sz="1800" dirty="0"/>
            </a:br>
            <a:r>
              <a:rPr lang="en-US" sz="1800" dirty="0"/>
              <a:t>b) selection sort</a:t>
            </a:r>
            <a:br>
              <a:rPr lang="en-US" sz="1800" dirty="0"/>
            </a:br>
            <a:r>
              <a:rPr lang="en-US" sz="1800" dirty="0"/>
              <a:t>c) bubble sort</a:t>
            </a:r>
            <a:br>
              <a:rPr lang="en-US" sz="1800" dirty="0"/>
            </a:br>
            <a:r>
              <a:rPr lang="en-US" sz="1800" dirty="0"/>
              <a:t>d) merge sort</a:t>
            </a:r>
          </a:p>
          <a:p>
            <a:pPr>
              <a:buNone/>
            </a:pPr>
            <a:r>
              <a:rPr lang="en-US" altLang="en-US" sz="1800" dirty="0"/>
              <a:t>Q.9 </a:t>
            </a:r>
            <a:r>
              <a:rPr lang="en-IN" sz="1900" dirty="0"/>
              <a:t>The descending heap property is ___________</a:t>
            </a:r>
            <a:br>
              <a:rPr lang="en-IN" sz="1900" dirty="0"/>
            </a:br>
            <a:r>
              <a:rPr lang="en-IN" sz="1900" dirty="0"/>
              <a:t>a) A[Parent(</a:t>
            </a:r>
            <a:r>
              <a:rPr lang="en-IN" sz="1900" dirty="0" err="1"/>
              <a:t>i</a:t>
            </a:r>
            <a:r>
              <a:rPr lang="en-IN" sz="1900" dirty="0"/>
              <a:t>)] = A[</a:t>
            </a:r>
            <a:r>
              <a:rPr lang="en-IN" sz="1900" dirty="0" err="1"/>
              <a:t>i</a:t>
            </a:r>
            <a:r>
              <a:rPr lang="en-IN" sz="1900" dirty="0"/>
              <a:t>]</a:t>
            </a:r>
            <a:br>
              <a:rPr lang="en-IN" sz="1900" dirty="0"/>
            </a:br>
            <a:r>
              <a:rPr lang="en-IN" sz="1900" dirty="0"/>
              <a:t>b) A[Parent(</a:t>
            </a:r>
            <a:r>
              <a:rPr lang="en-IN" sz="1900" dirty="0" err="1"/>
              <a:t>i</a:t>
            </a:r>
            <a:r>
              <a:rPr lang="en-IN" sz="1900" dirty="0"/>
              <a:t>)] &lt;= A[</a:t>
            </a:r>
            <a:r>
              <a:rPr lang="en-IN" sz="1900" dirty="0" err="1"/>
              <a:t>i</a:t>
            </a:r>
            <a:r>
              <a:rPr lang="en-IN" sz="1900" dirty="0"/>
              <a:t>]</a:t>
            </a:r>
            <a:br>
              <a:rPr lang="en-IN" sz="1900" dirty="0"/>
            </a:br>
            <a:r>
              <a:rPr lang="en-IN" sz="1900" dirty="0"/>
              <a:t>c) A[Parent(</a:t>
            </a:r>
            <a:r>
              <a:rPr lang="en-IN" sz="1900" dirty="0" err="1"/>
              <a:t>i</a:t>
            </a:r>
            <a:r>
              <a:rPr lang="en-IN" sz="1900" dirty="0"/>
              <a:t>)] &gt;= A[</a:t>
            </a:r>
            <a:r>
              <a:rPr lang="en-IN" sz="1900" dirty="0" err="1"/>
              <a:t>i</a:t>
            </a:r>
            <a:r>
              <a:rPr lang="en-IN" sz="1900" dirty="0"/>
              <a:t>]</a:t>
            </a:r>
            <a:br>
              <a:rPr lang="en-IN" sz="1900" dirty="0"/>
            </a:br>
            <a:r>
              <a:rPr lang="en-IN" sz="1900" dirty="0"/>
              <a:t>d) A[Parent(</a:t>
            </a:r>
            <a:r>
              <a:rPr lang="en-IN" sz="1900" dirty="0" err="1"/>
              <a:t>i</a:t>
            </a:r>
            <a:r>
              <a:rPr lang="en-IN" sz="1900" dirty="0"/>
              <a:t>)] &gt; 2 * A[</a:t>
            </a:r>
            <a:r>
              <a:rPr lang="en-IN" sz="1900" dirty="0" err="1"/>
              <a:t>i</a:t>
            </a:r>
            <a:r>
              <a:rPr lang="en-IN" sz="1900" dirty="0"/>
              <a:t>]</a:t>
            </a:r>
            <a:endParaRPr lang="en-US" altLang="en-US" sz="1900" dirty="0"/>
          </a:p>
        </p:txBody>
      </p:sp>
      <p:sp>
        <p:nvSpPr>
          <p:cNvPr id="4" name="Date Placeholder 3">
            <a:extLst>
              <a:ext uri="{FF2B5EF4-FFF2-40B4-BE49-F238E27FC236}">
                <a16:creationId xmlns:a16="http://schemas.microsoft.com/office/drawing/2014/main" id="{30BBC9A9-81DC-4904-884C-77EC8ADDFA12}"/>
              </a:ext>
            </a:extLst>
          </p:cNvPr>
          <p:cNvSpPr>
            <a:spLocks noGrp="1"/>
          </p:cNvSpPr>
          <p:nvPr>
            <p:ph type="dt" sz="quarter" idx="10"/>
          </p:nvPr>
        </p:nvSpPr>
        <p:spPr/>
        <p:txBody>
          <a:bodyPr/>
          <a:lstStyle/>
          <a:p>
            <a:pPr>
              <a:defRPr/>
            </a:pPr>
            <a:fld id="{06DB3D19-D69E-4D46-A407-8DB2DD0E84B4}" type="datetime5">
              <a:rPr lang="en-US" smtClean="0"/>
              <a:t>29-Jul-24</a:t>
            </a:fld>
            <a:endParaRPr lang="en-US"/>
          </a:p>
        </p:txBody>
      </p:sp>
      <p:sp>
        <p:nvSpPr>
          <p:cNvPr id="5" name="Footer Placeholder 4">
            <a:extLst>
              <a:ext uri="{FF2B5EF4-FFF2-40B4-BE49-F238E27FC236}">
                <a16:creationId xmlns:a16="http://schemas.microsoft.com/office/drawing/2014/main" id="{4B2BD925-7283-4E6B-B827-F670996A219D}"/>
              </a:ext>
            </a:extLst>
          </p:cNvPr>
          <p:cNvSpPr>
            <a:spLocks noGrp="1"/>
          </p:cNvSpPr>
          <p:nvPr>
            <p:ph type="ftr" sz="quarter" idx="11"/>
          </p:nvPr>
        </p:nvSpPr>
        <p:spPr>
          <a:xfrm>
            <a:off x="2514600" y="6324600"/>
            <a:ext cx="48768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4A732FFB-FF20-41C4-A149-E90A3464D22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0F2535D-5C1E-48F1-BD1E-6603E35ADE03}" type="slidenum">
              <a:rPr lang="en-US" altLang="en-US">
                <a:solidFill>
                  <a:srgbClr val="898989"/>
                </a:solidFill>
                <a:latin typeface="Calibri" panose="020F0502020204030204" pitchFamily="34" charset="0"/>
              </a:rPr>
              <a:pPr eaLnBrk="1" hangingPunct="1"/>
              <a:t>89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2D7FEFF-CEE8-4509-ABCA-6976CDCE6DA2}"/>
              </a:ext>
            </a:extLst>
          </p:cNvPr>
          <p:cNvSpPr txBox="1">
            <a:spLocks/>
          </p:cNvSpPr>
          <p:nvPr/>
        </p:nvSpPr>
        <p:spPr>
          <a:xfrm>
            <a:off x="1295400" y="56933"/>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Glossary Question </a:t>
            </a:r>
          </a:p>
        </p:txBody>
      </p:sp>
      <p:pic>
        <p:nvPicPr>
          <p:cNvPr id="37895" name="Picture 2" descr="E:\NIET\Project\xLogo11.png.pagespeed.ic.pydHLuCQEZ.png">
            <a:extLst>
              <a:ext uri="{FF2B5EF4-FFF2-40B4-BE49-F238E27FC236}">
                <a16:creationId xmlns:a16="http://schemas.microsoft.com/office/drawing/2014/main" id="{BBABAA55-F831-4393-9185-10EA7A4C8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A logo for a company&#10;&#10;Description automatically generated">
            <a:extLst>
              <a:ext uri="{FF2B5EF4-FFF2-40B4-BE49-F238E27FC236}">
                <a16:creationId xmlns:a16="http://schemas.microsoft.com/office/drawing/2014/main" id="{D837A3EA-FD2E-BF6C-93AC-6B95AC8FA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1492570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DB7DC0D-0F01-4DAF-AA1E-34BF3A5F4A90}" type="datetime5">
              <a:rPr lang="en-US" smtClean="0"/>
              <a:t>29-Jul-24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p:cNvSpPr txBox="1">
            <a:spLocks/>
          </p:cNvSpPr>
          <p:nvPr/>
        </p:nvSpPr>
        <p:spPr>
          <a:xfrm>
            <a:off x="1371600" y="0"/>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CO-PO and PSO Mapping</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12" name="Content Placeholder 11">
            <a:extLst>
              <a:ext uri="{FF2B5EF4-FFF2-40B4-BE49-F238E27FC236}">
                <a16:creationId xmlns:a16="http://schemas.microsoft.com/office/drawing/2014/main" id="{97E10CFE-F886-4849-8ED2-2A4FB0811591}"/>
              </a:ext>
            </a:extLst>
          </p:cNvPr>
          <p:cNvGraphicFramePr>
            <a:graphicFrameLocks noGrp="1"/>
          </p:cNvGraphicFramePr>
          <p:nvPr>
            <p:ph idx="1"/>
            <p:extLst>
              <p:ext uri="{D42A27DB-BD31-4B8C-83A1-F6EECF244321}">
                <p14:modId xmlns:p14="http://schemas.microsoft.com/office/powerpoint/2010/main" val="3377556052"/>
              </p:ext>
            </p:extLst>
          </p:nvPr>
        </p:nvGraphicFramePr>
        <p:xfrm>
          <a:off x="152402" y="1219200"/>
          <a:ext cx="8305800" cy="4572000"/>
        </p:xfrm>
        <a:graphic>
          <a:graphicData uri="http://schemas.openxmlformats.org/drawingml/2006/table">
            <a:tbl>
              <a:tblPr>
                <a:tableStyleId>{5C22544A-7EE6-4342-B048-85BDC9FD1C3A}</a:tableStyleId>
              </a:tblPr>
              <a:tblGrid>
                <a:gridCol w="1523998">
                  <a:extLst>
                    <a:ext uri="{9D8B030D-6E8A-4147-A177-3AD203B41FA5}">
                      <a16:colId xmlns:a16="http://schemas.microsoft.com/office/drawing/2014/main" val="336454987"/>
                    </a:ext>
                  </a:extLst>
                </a:gridCol>
                <a:gridCol w="382551">
                  <a:extLst>
                    <a:ext uri="{9D8B030D-6E8A-4147-A177-3AD203B41FA5}">
                      <a16:colId xmlns:a16="http://schemas.microsoft.com/office/drawing/2014/main" val="2419786324"/>
                    </a:ext>
                  </a:extLst>
                </a:gridCol>
                <a:gridCol w="436631">
                  <a:extLst>
                    <a:ext uri="{9D8B030D-6E8A-4147-A177-3AD203B41FA5}">
                      <a16:colId xmlns:a16="http://schemas.microsoft.com/office/drawing/2014/main" val="2116179407"/>
                    </a:ext>
                  </a:extLst>
                </a:gridCol>
                <a:gridCol w="604150">
                  <a:extLst>
                    <a:ext uri="{9D8B030D-6E8A-4147-A177-3AD203B41FA5}">
                      <a16:colId xmlns:a16="http://schemas.microsoft.com/office/drawing/2014/main" val="4150870881"/>
                    </a:ext>
                  </a:extLst>
                </a:gridCol>
                <a:gridCol w="604150">
                  <a:extLst>
                    <a:ext uri="{9D8B030D-6E8A-4147-A177-3AD203B41FA5}">
                      <a16:colId xmlns:a16="http://schemas.microsoft.com/office/drawing/2014/main" val="1959501051"/>
                    </a:ext>
                  </a:extLst>
                </a:gridCol>
                <a:gridCol w="604150">
                  <a:extLst>
                    <a:ext uri="{9D8B030D-6E8A-4147-A177-3AD203B41FA5}">
                      <a16:colId xmlns:a16="http://schemas.microsoft.com/office/drawing/2014/main" val="714186528"/>
                    </a:ext>
                  </a:extLst>
                </a:gridCol>
                <a:gridCol w="604150">
                  <a:extLst>
                    <a:ext uri="{9D8B030D-6E8A-4147-A177-3AD203B41FA5}">
                      <a16:colId xmlns:a16="http://schemas.microsoft.com/office/drawing/2014/main" val="1947496999"/>
                    </a:ext>
                  </a:extLst>
                </a:gridCol>
                <a:gridCol w="604150">
                  <a:extLst>
                    <a:ext uri="{9D8B030D-6E8A-4147-A177-3AD203B41FA5}">
                      <a16:colId xmlns:a16="http://schemas.microsoft.com/office/drawing/2014/main" val="1278955555"/>
                    </a:ext>
                  </a:extLst>
                </a:gridCol>
                <a:gridCol w="604150">
                  <a:extLst>
                    <a:ext uri="{9D8B030D-6E8A-4147-A177-3AD203B41FA5}">
                      <a16:colId xmlns:a16="http://schemas.microsoft.com/office/drawing/2014/main" val="293989632"/>
                    </a:ext>
                  </a:extLst>
                </a:gridCol>
                <a:gridCol w="526694">
                  <a:extLst>
                    <a:ext uri="{9D8B030D-6E8A-4147-A177-3AD203B41FA5}">
                      <a16:colId xmlns:a16="http://schemas.microsoft.com/office/drawing/2014/main" val="2587493755"/>
                    </a:ext>
                  </a:extLst>
                </a:gridCol>
                <a:gridCol w="604150">
                  <a:extLst>
                    <a:ext uri="{9D8B030D-6E8A-4147-A177-3AD203B41FA5}">
                      <a16:colId xmlns:a16="http://schemas.microsoft.com/office/drawing/2014/main" val="3619800553"/>
                    </a:ext>
                  </a:extLst>
                </a:gridCol>
                <a:gridCol w="526694">
                  <a:extLst>
                    <a:ext uri="{9D8B030D-6E8A-4147-A177-3AD203B41FA5}">
                      <a16:colId xmlns:a16="http://schemas.microsoft.com/office/drawing/2014/main" val="3634469593"/>
                    </a:ext>
                  </a:extLst>
                </a:gridCol>
                <a:gridCol w="644604">
                  <a:extLst>
                    <a:ext uri="{9D8B030D-6E8A-4147-A177-3AD203B41FA5}">
                      <a16:colId xmlns:a16="http://schemas.microsoft.com/office/drawing/2014/main" val="1787714184"/>
                    </a:ext>
                  </a:extLst>
                </a:gridCol>
                <a:gridCol w="35578">
                  <a:extLst>
                    <a:ext uri="{9D8B030D-6E8A-4147-A177-3AD203B41FA5}">
                      <a16:colId xmlns:a16="http://schemas.microsoft.com/office/drawing/2014/main" val="2421800470"/>
                    </a:ext>
                  </a:extLst>
                </a:gridCol>
              </a:tblGrid>
              <a:tr h="688113">
                <a:tc gridSpan="14">
                  <a:txBody>
                    <a:bodyPr/>
                    <a:lstStyle/>
                    <a:p>
                      <a:pPr algn="ctr">
                        <a:lnSpc>
                          <a:spcPct val="106000"/>
                        </a:lnSpc>
                        <a:spcAft>
                          <a:spcPts val="0"/>
                        </a:spcAft>
                      </a:pPr>
                      <a:r>
                        <a:rPr lang="en-US" sz="1800" b="1" kern="1200" dirty="0">
                          <a:effectLst/>
                          <a:latin typeface="+mn-lt"/>
                          <a:cs typeface="Times New Roman" panose="02020603050405020304" pitchFamily="18" charset="0"/>
                        </a:rPr>
                        <a:t>Design and Analysis of Algorithm (ACSE0501)</a:t>
                      </a:r>
                      <a:endParaRPr lang="en-IN" sz="1800" b="1" dirty="0">
                        <a:effectLst/>
                        <a:latin typeface="+mn-lt"/>
                        <a:ea typeface="Calibri" panose="020F0502020204030204" pitchFamily="34" charset="0"/>
                        <a:cs typeface="Times New Roman" panose="02020603050405020304" pitchFamily="18"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07401935"/>
                  </a:ext>
                </a:extLst>
              </a:tr>
              <a:tr h="782978">
                <a:tc>
                  <a:txBody>
                    <a:bodyPr/>
                    <a:lstStyle/>
                    <a:p>
                      <a:pPr algn="ctr">
                        <a:lnSpc>
                          <a:spcPct val="106000"/>
                        </a:lnSpc>
                        <a:spcAft>
                          <a:spcPts val="0"/>
                        </a:spcAft>
                      </a:pPr>
                      <a:r>
                        <a:rPr lang="en-US" sz="1800" b="0" kern="1200" dirty="0">
                          <a:effectLst/>
                        </a:rPr>
                        <a:t>CO.K</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PO4</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PO5</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PO6</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PO7</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PO8</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PO9</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PO10</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PO11</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PO12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403446412"/>
                  </a:ext>
                </a:extLst>
              </a:tr>
              <a:tr h="510040">
                <a:tc>
                  <a:txBody>
                    <a:bodyPr/>
                    <a:lstStyle/>
                    <a:p>
                      <a:pPr algn="ctr">
                        <a:lnSpc>
                          <a:spcPct val="106000"/>
                        </a:lnSpc>
                        <a:spcAft>
                          <a:spcPts val="0"/>
                        </a:spcAft>
                      </a:pPr>
                      <a:r>
                        <a:rPr lang="en-US" sz="1800" b="0" kern="1200" dirty="0">
                          <a:solidFill>
                            <a:srgbClr val="FF0000"/>
                          </a:solidFill>
                          <a:effectLst/>
                        </a:rPr>
                        <a:t>ACSE0501.1</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rgbClr val="FF0000"/>
                          </a:solidFill>
                          <a:effectLst/>
                        </a:rPr>
                        <a:t>3</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rgbClr val="FF0000"/>
                          </a:solidFill>
                          <a:effectLst/>
                        </a:rPr>
                        <a:t>3</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rgbClr val="FF0000"/>
                          </a:solidFill>
                          <a:effectLst/>
                        </a:rPr>
                        <a:t>3</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rgbClr val="FF0000"/>
                          </a:solidFill>
                          <a:effectLst/>
                        </a:rPr>
                        <a:t>3</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kern="1200" dirty="0">
                          <a:solidFill>
                            <a:srgbClr val="FF0000"/>
                          </a:solidFill>
                          <a:effectLst/>
                        </a:rPr>
                        <a:t>2</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rgbClr val="FF0000"/>
                          </a:solidFill>
                          <a:effectLst/>
                        </a:rPr>
                        <a:t>-</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solidFill>
                            <a:srgbClr val="FF0000"/>
                          </a:solidFill>
                          <a:effectLst/>
                        </a:rPr>
                        <a:t>-</a:t>
                      </a: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rgbClr val="FF0000"/>
                          </a:solidFill>
                          <a:effectLst/>
                        </a:rPr>
                        <a:t>-</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rgbClr val="FF0000"/>
                          </a:solidFill>
                          <a:effectLst/>
                        </a:rPr>
                        <a:t>2</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solidFill>
                            <a:srgbClr val="FF0000"/>
                          </a:solidFill>
                          <a:effectLst/>
                        </a:rPr>
                        <a:t>2</a:t>
                      </a: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solidFill>
                            <a:srgbClr val="FF0000"/>
                          </a:solidFill>
                          <a:effectLst/>
                        </a:rPr>
                        <a:t>-</a:t>
                      </a: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rgbClr val="FF0000"/>
                          </a:solidFill>
                          <a:effectLst/>
                        </a:rPr>
                        <a:t>3</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85205472"/>
                  </a:ext>
                </a:extLst>
              </a:tr>
              <a:tr h="499048">
                <a:tc>
                  <a:txBody>
                    <a:bodyPr/>
                    <a:lstStyle/>
                    <a:p>
                      <a:pPr algn="ctr">
                        <a:lnSpc>
                          <a:spcPct val="106000"/>
                        </a:lnSpc>
                        <a:spcAft>
                          <a:spcPts val="0"/>
                        </a:spcAft>
                      </a:pPr>
                      <a:r>
                        <a:rPr lang="en-US" sz="1800" b="0" kern="1200" dirty="0">
                          <a:solidFill>
                            <a:schemeClr val="tx1"/>
                          </a:solidFill>
                          <a:effectLst/>
                        </a:rPr>
                        <a:t>ACSE0501.2</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1</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1</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71837788"/>
                  </a:ext>
                </a:extLst>
              </a:tr>
              <a:tr h="488054">
                <a:tc>
                  <a:txBody>
                    <a:bodyPr/>
                    <a:lstStyle/>
                    <a:p>
                      <a:pPr algn="ctr">
                        <a:lnSpc>
                          <a:spcPct val="106000"/>
                        </a:lnSpc>
                        <a:spcAft>
                          <a:spcPts val="0"/>
                        </a:spcAft>
                      </a:pPr>
                      <a:r>
                        <a:rPr lang="en-US" sz="1800" b="0" kern="1200" dirty="0">
                          <a:solidFill>
                            <a:schemeClr val="tx1"/>
                          </a:solidFill>
                          <a:effectLst/>
                        </a:rPr>
                        <a:t>ACSE0501.3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653856071"/>
                  </a:ext>
                </a:extLst>
              </a:tr>
              <a:tr h="510040">
                <a:tc>
                  <a:txBody>
                    <a:bodyPr/>
                    <a:lstStyle/>
                    <a:p>
                      <a:pPr algn="ctr">
                        <a:lnSpc>
                          <a:spcPct val="106000"/>
                        </a:lnSpc>
                        <a:spcAft>
                          <a:spcPts val="0"/>
                        </a:spcAft>
                      </a:pPr>
                      <a:r>
                        <a:rPr lang="en-US" sz="1800" b="0" kern="1200" dirty="0">
                          <a:solidFill>
                            <a:schemeClr val="tx1"/>
                          </a:solidFill>
                          <a:effectLst/>
                        </a:rPr>
                        <a:t>ACSE0501.4</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433960778"/>
                  </a:ext>
                </a:extLst>
              </a:tr>
              <a:tr h="499048">
                <a:tc>
                  <a:txBody>
                    <a:bodyPr/>
                    <a:lstStyle/>
                    <a:p>
                      <a:pPr algn="ctr">
                        <a:lnSpc>
                          <a:spcPct val="106000"/>
                        </a:lnSpc>
                        <a:spcAft>
                          <a:spcPts val="0"/>
                        </a:spcAft>
                      </a:pPr>
                      <a:r>
                        <a:rPr lang="en-US" sz="1800" b="0" kern="1200" dirty="0">
                          <a:solidFill>
                            <a:schemeClr val="tx1"/>
                          </a:solidFill>
                          <a:effectLst/>
                        </a:rPr>
                        <a:t>ACSE0501.5</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56706185"/>
                  </a:ext>
                </a:extLst>
              </a:tr>
              <a:tr h="594679">
                <a:tc>
                  <a:txBody>
                    <a:bodyPr/>
                    <a:lstStyle/>
                    <a:p>
                      <a:pPr algn="ctr">
                        <a:lnSpc>
                          <a:spcPct val="106000"/>
                        </a:lnSpc>
                        <a:spcAft>
                          <a:spcPts val="0"/>
                        </a:spcAft>
                      </a:pPr>
                      <a:r>
                        <a:rPr lang="en-US" sz="1800" b="0" kern="1200">
                          <a:effectLst/>
                        </a:rPr>
                        <a:t>Average</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2.8</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2.8</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2.6</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2.8</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1.6</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1.8</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1.4</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1.2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2.8</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dirty="0">
                          <a:effectLst/>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63174887"/>
                  </a:ext>
                </a:extLst>
              </a:tr>
            </a:tbl>
          </a:graphicData>
        </a:graphic>
      </p:graphicFrame>
      <p:pic>
        <p:nvPicPr>
          <p:cNvPr id="2" name="Picture 1" descr="A logo for a company&#10;&#10;Description automatically generated">
            <a:extLst>
              <a:ext uri="{FF2B5EF4-FFF2-40B4-BE49-F238E27FC236}">
                <a16:creationId xmlns:a16="http://schemas.microsoft.com/office/drawing/2014/main" id="{379F6863-24F4-E3C8-B90B-31B85A17C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154907" cy="827683"/>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2">
            <a:extLst>
              <a:ext uri="{FF2B5EF4-FFF2-40B4-BE49-F238E27FC236}">
                <a16:creationId xmlns:a16="http://schemas.microsoft.com/office/drawing/2014/main" id="{C9736C1B-74FD-490B-95A7-263A7ABB2B54}"/>
              </a:ext>
            </a:extLst>
          </p:cNvPr>
          <p:cNvSpPr>
            <a:spLocks noGrp="1"/>
          </p:cNvSpPr>
          <p:nvPr>
            <p:ph idx="1"/>
          </p:nvPr>
        </p:nvSpPr>
        <p:spPr>
          <a:xfrm>
            <a:off x="533400" y="1143000"/>
            <a:ext cx="8229600" cy="5029200"/>
          </a:xfrm>
        </p:spPr>
        <p:txBody>
          <a:bodyPr>
            <a:normAutofit/>
          </a:bodyPr>
          <a:lstStyle/>
          <a:p>
            <a:pPr>
              <a:buNone/>
            </a:pPr>
            <a:r>
              <a:rPr lang="en-US" sz="1800" dirty="0"/>
              <a:t>Q.10 ______is worst case time complexity of Heap sort?</a:t>
            </a:r>
            <a:br>
              <a:rPr lang="en-US" sz="1800" dirty="0"/>
            </a:br>
            <a:r>
              <a:rPr lang="en-US" sz="1800" dirty="0"/>
              <a:t>a) O(</a:t>
            </a:r>
            <a:r>
              <a:rPr lang="en-US" sz="1800" dirty="0" err="1"/>
              <a:t>nlogn</a:t>
            </a:r>
            <a:r>
              <a:rPr lang="en-US" sz="1800" dirty="0"/>
              <a:t>)</a:t>
            </a:r>
            <a:br>
              <a:rPr lang="en-US" sz="1800" dirty="0"/>
            </a:br>
            <a:r>
              <a:rPr lang="en-US" sz="1800" dirty="0"/>
              <a:t>b) O(n</a:t>
            </a:r>
            <a:r>
              <a:rPr lang="en-US" sz="1800" baseline="30000" dirty="0"/>
              <a:t>2</a:t>
            </a:r>
            <a:r>
              <a:rPr lang="en-US" sz="1800" dirty="0"/>
              <a:t>logn)</a:t>
            </a:r>
            <a:br>
              <a:rPr lang="en-US" sz="1800" dirty="0"/>
            </a:br>
            <a:r>
              <a:rPr lang="en-US" sz="1800" dirty="0"/>
              <a:t>c) O(n</a:t>
            </a:r>
            <a:r>
              <a:rPr lang="en-US" sz="1800" baseline="30000" dirty="0"/>
              <a:t>2</a:t>
            </a:r>
            <a:r>
              <a:rPr lang="en-US" sz="1800" dirty="0"/>
              <a:t>)</a:t>
            </a:r>
            <a:br>
              <a:rPr lang="en-US" sz="1800" dirty="0"/>
            </a:br>
            <a:r>
              <a:rPr lang="en-US" sz="1800" dirty="0"/>
              <a:t>d) O(n</a:t>
            </a:r>
            <a:r>
              <a:rPr lang="en-US" sz="1800" baseline="30000" dirty="0"/>
              <a:t>3</a:t>
            </a:r>
            <a:r>
              <a:rPr lang="en-US" sz="1800" dirty="0"/>
              <a:t>)</a:t>
            </a:r>
          </a:p>
          <a:p>
            <a:pPr>
              <a:buNone/>
            </a:pPr>
            <a:r>
              <a:rPr lang="en-US" altLang="en-US" sz="1800" dirty="0"/>
              <a:t>Q.11 </a:t>
            </a:r>
            <a:r>
              <a:rPr lang="en-US" dirty="0"/>
              <a:t> </a:t>
            </a:r>
            <a:r>
              <a:rPr lang="en-US" sz="1800" dirty="0"/>
              <a:t>In insertion sort, the average number of comparisons required to place the 7</a:t>
            </a:r>
            <a:r>
              <a:rPr lang="en-US" sz="1800" baseline="30000" dirty="0"/>
              <a:t>th</a:t>
            </a:r>
            <a:r>
              <a:rPr lang="en-US" sz="1800" dirty="0"/>
              <a:t> element into its correct position is ______.</a:t>
            </a:r>
            <a:br>
              <a:rPr lang="en-US" sz="1800" dirty="0"/>
            </a:br>
            <a:r>
              <a:rPr lang="en-US" sz="1800" dirty="0"/>
              <a:t>a) 9</a:t>
            </a:r>
            <a:br>
              <a:rPr lang="en-US" sz="1800" dirty="0"/>
            </a:br>
            <a:r>
              <a:rPr lang="en-US" sz="1800" dirty="0"/>
              <a:t>b) 4</a:t>
            </a:r>
            <a:br>
              <a:rPr lang="en-US" sz="1800" dirty="0"/>
            </a:br>
            <a:r>
              <a:rPr lang="en-US" sz="1800" dirty="0"/>
              <a:t>c) 7</a:t>
            </a:r>
            <a:br>
              <a:rPr lang="en-US" sz="1800" dirty="0"/>
            </a:br>
            <a:r>
              <a:rPr lang="en-US" sz="1800" dirty="0"/>
              <a:t>d) 14</a:t>
            </a:r>
          </a:p>
          <a:p>
            <a:pPr>
              <a:buNone/>
            </a:pPr>
            <a:r>
              <a:rPr lang="en-US" altLang="en-US" sz="1800" dirty="0"/>
              <a:t>Q.12 _______ i</a:t>
            </a:r>
            <a:r>
              <a:rPr lang="en-US" sz="1900" dirty="0"/>
              <a:t>s the average case complexity of selection sort?</a:t>
            </a:r>
            <a:br>
              <a:rPr lang="en-US" sz="1900" dirty="0"/>
            </a:br>
            <a:r>
              <a:rPr lang="en-US" sz="1900" dirty="0"/>
              <a:t>a) O(</a:t>
            </a:r>
            <a:r>
              <a:rPr lang="en-US" sz="1900" dirty="0" err="1"/>
              <a:t>nlogn</a:t>
            </a:r>
            <a:r>
              <a:rPr lang="en-US" sz="1900" dirty="0"/>
              <a:t>)</a:t>
            </a:r>
            <a:br>
              <a:rPr lang="en-US" sz="1900" dirty="0"/>
            </a:br>
            <a:r>
              <a:rPr lang="en-US" sz="1900" dirty="0"/>
              <a:t>b) O(</a:t>
            </a:r>
            <a:r>
              <a:rPr lang="en-US" sz="1900" dirty="0" err="1"/>
              <a:t>logn</a:t>
            </a:r>
            <a:r>
              <a:rPr lang="en-US" sz="1900" dirty="0"/>
              <a:t>)</a:t>
            </a:r>
            <a:br>
              <a:rPr lang="en-US" sz="1900" dirty="0"/>
            </a:br>
            <a:r>
              <a:rPr lang="en-US" sz="1900" dirty="0"/>
              <a:t>c) O(n)</a:t>
            </a:r>
            <a:br>
              <a:rPr lang="en-US" sz="1900" dirty="0"/>
            </a:br>
            <a:r>
              <a:rPr lang="en-US" sz="1900" dirty="0"/>
              <a:t>d) O(n</a:t>
            </a:r>
            <a:r>
              <a:rPr lang="en-US" sz="1900" baseline="30000" dirty="0"/>
              <a:t>2</a:t>
            </a:r>
            <a:r>
              <a:rPr lang="en-US" sz="1900" dirty="0"/>
              <a:t>)</a:t>
            </a:r>
            <a:endParaRPr lang="en-US" altLang="en-US" sz="1900" dirty="0"/>
          </a:p>
        </p:txBody>
      </p:sp>
      <p:sp>
        <p:nvSpPr>
          <p:cNvPr id="4" name="Date Placeholder 3">
            <a:extLst>
              <a:ext uri="{FF2B5EF4-FFF2-40B4-BE49-F238E27FC236}">
                <a16:creationId xmlns:a16="http://schemas.microsoft.com/office/drawing/2014/main" id="{30BBC9A9-81DC-4904-884C-77EC8ADDFA12}"/>
              </a:ext>
            </a:extLst>
          </p:cNvPr>
          <p:cNvSpPr>
            <a:spLocks noGrp="1"/>
          </p:cNvSpPr>
          <p:nvPr>
            <p:ph type="dt" sz="quarter" idx="10"/>
          </p:nvPr>
        </p:nvSpPr>
        <p:spPr/>
        <p:txBody>
          <a:bodyPr/>
          <a:lstStyle/>
          <a:p>
            <a:pPr>
              <a:defRPr/>
            </a:pPr>
            <a:fld id="{6C4FBF64-FD50-4025-B156-D4EBA883F588}" type="datetime5">
              <a:rPr lang="en-US" smtClean="0"/>
              <a:t>29-Jul-24</a:t>
            </a:fld>
            <a:endParaRPr lang="en-US"/>
          </a:p>
        </p:txBody>
      </p:sp>
      <p:sp>
        <p:nvSpPr>
          <p:cNvPr id="5" name="Footer Placeholder 4">
            <a:extLst>
              <a:ext uri="{FF2B5EF4-FFF2-40B4-BE49-F238E27FC236}">
                <a16:creationId xmlns:a16="http://schemas.microsoft.com/office/drawing/2014/main" id="{4B2BD925-7283-4E6B-B827-F670996A219D}"/>
              </a:ext>
            </a:extLst>
          </p:cNvPr>
          <p:cNvSpPr>
            <a:spLocks noGrp="1"/>
          </p:cNvSpPr>
          <p:nvPr>
            <p:ph type="ftr" sz="quarter" idx="11"/>
          </p:nvPr>
        </p:nvSpPr>
        <p:spPr>
          <a:xfrm>
            <a:off x="2514600" y="6324600"/>
            <a:ext cx="4876800" cy="365125"/>
          </a:xfrm>
        </p:spPr>
        <p:txBody>
          <a:bodyPr/>
          <a:lstStyle/>
          <a:p>
            <a:pPr>
              <a:defRPr/>
            </a:pPr>
            <a:r>
              <a:rPr lang="pl-PL"/>
              <a:t>Ms.Anamika Chaudhary              DAA                Unit I</a:t>
            </a:r>
            <a:endParaRPr lang="en-US" dirty="0"/>
          </a:p>
        </p:txBody>
      </p:sp>
      <p:sp>
        <p:nvSpPr>
          <p:cNvPr id="6" name="Slide Number Placeholder 5">
            <a:extLst>
              <a:ext uri="{FF2B5EF4-FFF2-40B4-BE49-F238E27FC236}">
                <a16:creationId xmlns:a16="http://schemas.microsoft.com/office/drawing/2014/main" id="{4A732FFB-FF20-41C4-A149-E90A3464D22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0F2535D-5C1E-48F1-BD1E-6603E35ADE03}" type="slidenum">
              <a:rPr lang="en-US" altLang="en-US">
                <a:solidFill>
                  <a:srgbClr val="898989"/>
                </a:solidFill>
                <a:latin typeface="Calibri" panose="020F0502020204030204" pitchFamily="34" charset="0"/>
              </a:rPr>
              <a:pPr eaLnBrk="1" hangingPunct="1"/>
              <a:t>90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2D7FEFF-CEE8-4509-ABCA-6976CDCE6DA2}"/>
              </a:ext>
            </a:extLst>
          </p:cNvPr>
          <p:cNvSpPr txBox="1">
            <a:spLocks/>
          </p:cNvSpPr>
          <p:nvPr/>
        </p:nvSpPr>
        <p:spPr>
          <a:xfrm>
            <a:off x="1295400" y="56933"/>
            <a:ext cx="7772400" cy="685800"/>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800" b="1" dirty="0">
                <a:latin typeface="Calibri" panose="020F0502020204030204" pitchFamily="34" charset="0"/>
                <a:ea typeface="Calibri" panose="020F0502020204030204" pitchFamily="34" charset="0"/>
                <a:cs typeface="Calibri" panose="020F0502020204030204" pitchFamily="34" charset="0"/>
              </a:rPr>
              <a:t>Glossary Question </a:t>
            </a:r>
          </a:p>
        </p:txBody>
      </p:sp>
      <p:pic>
        <p:nvPicPr>
          <p:cNvPr id="37895" name="Picture 2" descr="E:\NIET\Project\xLogo11.png.pagespeed.ic.pydHLuCQEZ.png">
            <a:extLst>
              <a:ext uri="{FF2B5EF4-FFF2-40B4-BE49-F238E27FC236}">
                <a16:creationId xmlns:a16="http://schemas.microsoft.com/office/drawing/2014/main" id="{BBABAA55-F831-4393-9185-10EA7A4C8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A logo for a company&#10;&#10;Description automatically generated">
            <a:extLst>
              <a:ext uri="{FF2B5EF4-FFF2-40B4-BE49-F238E27FC236}">
                <a16:creationId xmlns:a16="http://schemas.microsoft.com/office/drawing/2014/main" id="{F877134F-22FF-4B99-8377-235E473C5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34426917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3BDFE4-E67B-4F4D-A7BC-28B3B5F1B2E0}" type="datetime5">
              <a:rPr lang="en-US" smtClean="0"/>
              <a:t>29-Jul-24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Old</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Question Papers(2021-2022</a:t>
            </a:r>
            <a:r>
              <a:rPr kumimoji="0" lang="en-US" sz="3000" b="0" i="0" u="none" strike="noStrike" kern="1200" cap="none" spc="0" normalizeH="0" noProof="0" dirty="0">
                <a:ln>
                  <a:noFill/>
                </a:ln>
                <a:solidFill>
                  <a:schemeClr val="dk1"/>
                </a:solidFill>
                <a:effectLst/>
                <a:uLnTx/>
                <a:uFillTx/>
                <a:latin typeface="+mn-lt"/>
                <a:ea typeface="+mn-ea"/>
                <a:cs typeface="+mn-cs"/>
              </a:rPr>
              <a:t>)</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 name="Picture 2">
            <a:extLst>
              <a:ext uri="{FF2B5EF4-FFF2-40B4-BE49-F238E27FC236}">
                <a16:creationId xmlns:a16="http://schemas.microsoft.com/office/drawing/2014/main" id="{A8221AA5-7E64-93F7-A94D-3FE62489CB95}"/>
              </a:ext>
            </a:extLst>
          </p:cNvPr>
          <p:cNvPicPr>
            <a:picLocks noChangeAspect="1"/>
          </p:cNvPicPr>
          <p:nvPr/>
        </p:nvPicPr>
        <p:blipFill>
          <a:blip r:embed="rId3"/>
          <a:stretch>
            <a:fillRect/>
          </a:stretch>
        </p:blipFill>
        <p:spPr>
          <a:xfrm>
            <a:off x="152400" y="751692"/>
            <a:ext cx="8763000" cy="5613125"/>
          </a:xfrm>
          <a:prstGeom prst="rect">
            <a:avLst/>
          </a:prstGeom>
        </p:spPr>
      </p:pic>
      <p:pic>
        <p:nvPicPr>
          <p:cNvPr id="2" name="Picture 1" descr="A logo for a company&#10;&#10;Description automatically generated">
            <a:extLst>
              <a:ext uri="{FF2B5EF4-FFF2-40B4-BE49-F238E27FC236}">
                <a16:creationId xmlns:a16="http://schemas.microsoft.com/office/drawing/2014/main" id="{115A7532-30E7-B774-81B0-75DA94239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6867627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81A1917-B3B1-491F-91BD-9A0F95AFE498}" type="datetime5">
              <a:rPr lang="en-US" smtClean="0"/>
              <a:t>29-Jul-24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Old</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Question Papers(2020-2021</a:t>
            </a:r>
            <a:r>
              <a:rPr kumimoji="0" lang="en-US" sz="3000" b="1" i="0" u="none" strike="noStrike" kern="1200" cap="none" spc="0" normalizeH="0" noProof="0" dirty="0">
                <a:ln>
                  <a:noFill/>
                </a:ln>
                <a:solidFill>
                  <a:schemeClr val="dk1"/>
                </a:solidFill>
                <a:effectLst/>
                <a:uLnTx/>
                <a:uFillTx/>
                <a:latin typeface="+mn-lt"/>
                <a:ea typeface="+mn-ea"/>
                <a:cs typeface="+mn-cs"/>
              </a:rPr>
              <a:t>)</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9">
            <a:extLst>
              <a:ext uri="{FF2B5EF4-FFF2-40B4-BE49-F238E27FC236}">
                <a16:creationId xmlns:a16="http://schemas.microsoft.com/office/drawing/2014/main" id="{E966E5AB-024C-E107-B03B-396B968EDF68}"/>
              </a:ext>
            </a:extLst>
          </p:cNvPr>
          <p:cNvPicPr>
            <a:picLocks noChangeAspect="1"/>
          </p:cNvPicPr>
          <p:nvPr/>
        </p:nvPicPr>
        <p:blipFill>
          <a:blip r:embed="rId3"/>
          <a:stretch>
            <a:fillRect/>
          </a:stretch>
        </p:blipFill>
        <p:spPr>
          <a:xfrm>
            <a:off x="228600" y="1066801"/>
            <a:ext cx="8686799" cy="5420912"/>
          </a:xfrm>
          <a:prstGeom prst="rect">
            <a:avLst/>
          </a:prstGeom>
        </p:spPr>
      </p:pic>
      <p:pic>
        <p:nvPicPr>
          <p:cNvPr id="2" name="Picture 1" descr="A logo for a company&#10;&#10;Description automatically generated">
            <a:extLst>
              <a:ext uri="{FF2B5EF4-FFF2-40B4-BE49-F238E27FC236}">
                <a16:creationId xmlns:a16="http://schemas.microsoft.com/office/drawing/2014/main" id="{4ECCE9F8-00E6-5C04-6CE6-2B38FD9130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11333044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1FAD3B8-4E55-49E3-9DF5-B6C896F473C2}" type="datetime5">
              <a:rPr lang="en-US" smtClean="0"/>
              <a:t>29-Jul-24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Old</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Question Papers(2020-2021)</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 name="Picture 2">
            <a:extLst>
              <a:ext uri="{FF2B5EF4-FFF2-40B4-BE49-F238E27FC236}">
                <a16:creationId xmlns:a16="http://schemas.microsoft.com/office/drawing/2014/main" id="{B4E5ECD9-83E0-66E3-302D-0356523E8412}"/>
              </a:ext>
            </a:extLst>
          </p:cNvPr>
          <p:cNvPicPr>
            <a:picLocks noChangeAspect="1"/>
          </p:cNvPicPr>
          <p:nvPr/>
        </p:nvPicPr>
        <p:blipFill>
          <a:blip r:embed="rId3"/>
          <a:stretch>
            <a:fillRect/>
          </a:stretch>
        </p:blipFill>
        <p:spPr>
          <a:xfrm>
            <a:off x="0" y="685800"/>
            <a:ext cx="9144000" cy="5539188"/>
          </a:xfrm>
          <a:prstGeom prst="rect">
            <a:avLst/>
          </a:prstGeom>
        </p:spPr>
      </p:pic>
      <p:pic>
        <p:nvPicPr>
          <p:cNvPr id="2" name="Picture 1" descr="A logo for a company&#10;&#10;Description automatically generated">
            <a:extLst>
              <a:ext uri="{FF2B5EF4-FFF2-40B4-BE49-F238E27FC236}">
                <a16:creationId xmlns:a16="http://schemas.microsoft.com/office/drawing/2014/main" id="{02385CF4-4E3D-103A-2241-031DA74DC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10178547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077F5CD-9D79-4634-8B39-841DE0D4F5B0}" type="datetime5">
              <a:rPr lang="en-US" smtClean="0"/>
              <a:t>29-Jul-24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Old</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Question Papers(2020-2021)</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 name="Picture 2">
            <a:extLst>
              <a:ext uri="{FF2B5EF4-FFF2-40B4-BE49-F238E27FC236}">
                <a16:creationId xmlns:a16="http://schemas.microsoft.com/office/drawing/2014/main" id="{85B6B1E9-DC06-1DCC-975F-FCAF46138F53}"/>
              </a:ext>
            </a:extLst>
          </p:cNvPr>
          <p:cNvPicPr>
            <a:picLocks noChangeAspect="1"/>
          </p:cNvPicPr>
          <p:nvPr/>
        </p:nvPicPr>
        <p:blipFill>
          <a:blip r:embed="rId3"/>
          <a:stretch>
            <a:fillRect/>
          </a:stretch>
        </p:blipFill>
        <p:spPr>
          <a:xfrm>
            <a:off x="37467" y="817163"/>
            <a:ext cx="9069066" cy="5522130"/>
          </a:xfrm>
          <a:prstGeom prst="rect">
            <a:avLst/>
          </a:prstGeom>
        </p:spPr>
      </p:pic>
      <p:pic>
        <p:nvPicPr>
          <p:cNvPr id="2" name="Picture 1" descr="A logo for a company&#10;&#10;Description automatically generated">
            <a:extLst>
              <a:ext uri="{FF2B5EF4-FFF2-40B4-BE49-F238E27FC236}">
                <a16:creationId xmlns:a16="http://schemas.microsoft.com/office/drawing/2014/main" id="{2DC6BB32-757E-C6DB-4DB0-B43CAC936B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5278971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FA94D6F-2151-4B07-BEA7-EB9FB2357232}" type="datetime5">
              <a:rPr lang="en-US" smtClean="0"/>
              <a:t>29-Jul-24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Old</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Question Papers(2020-2021)</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a16="http://schemas.microsoft.com/office/drawing/2014/main" id="{9F405816-B3D6-CDEC-C396-A096F260A765}"/>
              </a:ext>
            </a:extLst>
          </p:cNvPr>
          <p:cNvPicPr>
            <a:picLocks noChangeAspect="1"/>
          </p:cNvPicPr>
          <p:nvPr/>
        </p:nvPicPr>
        <p:blipFill>
          <a:blip r:embed="rId3"/>
          <a:stretch>
            <a:fillRect/>
          </a:stretch>
        </p:blipFill>
        <p:spPr>
          <a:xfrm>
            <a:off x="275625" y="1318918"/>
            <a:ext cx="8592749" cy="4220164"/>
          </a:xfrm>
          <a:prstGeom prst="rect">
            <a:avLst/>
          </a:prstGeom>
        </p:spPr>
      </p:pic>
      <p:pic>
        <p:nvPicPr>
          <p:cNvPr id="2" name="Picture 1" descr="A logo for a company&#10;&#10;Description automatically generated">
            <a:extLst>
              <a:ext uri="{FF2B5EF4-FFF2-40B4-BE49-F238E27FC236}">
                <a16:creationId xmlns:a16="http://schemas.microsoft.com/office/drawing/2014/main" id="{B1A393DC-BA9C-5117-67FB-761B81A871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10076838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9239A02-9FEA-4195-88D9-1E1500D12E80}" type="datetime5">
              <a:rPr lang="en-US" smtClean="0"/>
              <a:t>29-Jul-24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Old</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Question Papers(2020-2021)</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a16="http://schemas.microsoft.com/office/drawing/2014/main" id="{599AA64B-52A7-14BA-271F-82BE738B16D8}"/>
              </a:ext>
            </a:extLst>
          </p:cNvPr>
          <p:cNvPicPr>
            <a:picLocks noChangeAspect="1"/>
          </p:cNvPicPr>
          <p:nvPr/>
        </p:nvPicPr>
        <p:blipFill>
          <a:blip r:embed="rId3"/>
          <a:stretch>
            <a:fillRect/>
          </a:stretch>
        </p:blipFill>
        <p:spPr>
          <a:xfrm>
            <a:off x="62089" y="689553"/>
            <a:ext cx="8700911" cy="5724400"/>
          </a:xfrm>
          <a:prstGeom prst="rect">
            <a:avLst/>
          </a:prstGeom>
        </p:spPr>
      </p:pic>
      <p:pic>
        <p:nvPicPr>
          <p:cNvPr id="2" name="Picture 1" descr="A logo for a company&#10;&#10;Description automatically generated">
            <a:extLst>
              <a:ext uri="{FF2B5EF4-FFF2-40B4-BE49-F238E27FC236}">
                <a16:creationId xmlns:a16="http://schemas.microsoft.com/office/drawing/2014/main" id="{ABA3F893-1ECE-4877-6C43-5A5C34A2A7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36787382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3F55655-1855-4363-A5EF-A92409822101}" type="datetime5">
              <a:rPr lang="en-US" smtClean="0"/>
              <a:t>29-Jul-24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Old</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Question Papers(2020-2021)</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 name="Picture 2">
            <a:extLst>
              <a:ext uri="{FF2B5EF4-FFF2-40B4-BE49-F238E27FC236}">
                <a16:creationId xmlns:a16="http://schemas.microsoft.com/office/drawing/2014/main" id="{68C75AED-9A3B-8709-9126-4F431A908A7A}"/>
              </a:ext>
            </a:extLst>
          </p:cNvPr>
          <p:cNvPicPr>
            <a:picLocks noChangeAspect="1"/>
          </p:cNvPicPr>
          <p:nvPr/>
        </p:nvPicPr>
        <p:blipFill>
          <a:blip r:embed="rId3"/>
          <a:stretch>
            <a:fillRect/>
          </a:stretch>
        </p:blipFill>
        <p:spPr>
          <a:xfrm>
            <a:off x="494731" y="609206"/>
            <a:ext cx="8154538" cy="5639587"/>
          </a:xfrm>
          <a:prstGeom prst="rect">
            <a:avLst/>
          </a:prstGeom>
        </p:spPr>
      </p:pic>
      <p:pic>
        <p:nvPicPr>
          <p:cNvPr id="2" name="Picture 1" descr="A logo for a company&#10;&#10;Description automatically generated">
            <a:extLst>
              <a:ext uri="{FF2B5EF4-FFF2-40B4-BE49-F238E27FC236}">
                <a16:creationId xmlns:a16="http://schemas.microsoft.com/office/drawing/2014/main" id="{713E3D5D-B9D9-D928-3EAC-039131071A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24850343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739CDE0-2AAA-42CD-82B9-5799219CB130}" type="datetime5">
              <a:rPr lang="en-US" smtClean="0"/>
              <a:t>29-Jul-24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Old</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Question Papers(2020-2021)</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 name="Picture 2">
            <a:extLst>
              <a:ext uri="{FF2B5EF4-FFF2-40B4-BE49-F238E27FC236}">
                <a16:creationId xmlns:a16="http://schemas.microsoft.com/office/drawing/2014/main" id="{4F29DDF3-D935-C90E-33FF-27FC12BA1515}"/>
              </a:ext>
            </a:extLst>
          </p:cNvPr>
          <p:cNvPicPr>
            <a:picLocks noChangeAspect="1"/>
          </p:cNvPicPr>
          <p:nvPr/>
        </p:nvPicPr>
        <p:blipFill>
          <a:blip r:embed="rId3"/>
          <a:stretch>
            <a:fillRect/>
          </a:stretch>
        </p:blipFill>
        <p:spPr>
          <a:xfrm>
            <a:off x="299441" y="818785"/>
            <a:ext cx="8545118" cy="5220429"/>
          </a:xfrm>
          <a:prstGeom prst="rect">
            <a:avLst/>
          </a:prstGeom>
        </p:spPr>
      </p:pic>
      <p:pic>
        <p:nvPicPr>
          <p:cNvPr id="2" name="Picture 1" descr="A logo for a company&#10;&#10;Description automatically generated">
            <a:extLst>
              <a:ext uri="{FF2B5EF4-FFF2-40B4-BE49-F238E27FC236}">
                <a16:creationId xmlns:a16="http://schemas.microsoft.com/office/drawing/2014/main" id="{D7881E7E-229D-E11A-1422-8B18E39020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extLst>
      <p:ext uri="{BB962C8B-B14F-4D97-AF65-F5344CB8AC3E}">
        <p14:creationId xmlns:p14="http://schemas.microsoft.com/office/powerpoint/2010/main" val="4928277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638204E-7776-4922-A48D-321A1EF00C45}" type="datetime5">
              <a:rPr lang="en-US" smtClean="0"/>
              <a:t>29-Jul-24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pl-PL"/>
              <a:t>Ms.Anamika Chaudhary              DAA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sp>
        <p:nvSpPr>
          <p:cNvPr id="7" name="Title 1"/>
          <p:cNvSpPr txBox="1">
            <a:spLocks/>
          </p:cNvSpPr>
          <p:nvPr/>
        </p:nvSpPr>
        <p:spPr>
          <a:xfrm>
            <a:off x="1371600" y="1"/>
            <a:ext cx="7772400" cy="685799"/>
          </a:xfrm>
          <a:prstGeom prst="rect">
            <a:avLst/>
          </a:prstGeom>
          <a:gradFill flip="none" rotWithShape="1">
            <a:gsLst>
              <a:gs pos="0">
                <a:srgbClr val="FF6699">
                  <a:tint val="66000"/>
                  <a:satMod val="160000"/>
                </a:srgbClr>
              </a:gs>
              <a:gs pos="50000">
                <a:srgbClr val="FF6699">
                  <a:tint val="44500"/>
                  <a:satMod val="160000"/>
                </a:srgbClr>
              </a:gs>
              <a:gs pos="100000">
                <a:srgbClr val="FF6699">
                  <a:tint val="23500"/>
                  <a:satMod val="160000"/>
                </a:srgbClr>
              </a:gs>
            </a:gsLst>
            <a:lin ang="27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Old</a:t>
            </a:r>
            <a:r>
              <a:rPr kumimoji="0" lang="en-US" sz="2800" b="1" i="0" u="none" strike="noStrike" kern="1200" cap="none" spc="0" normalizeH="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rPr>
              <a:t> Question Papers(2019-2020)</a:t>
            </a:r>
            <a:endParaRPr kumimoji="0" lang="en-US" sz="2800" b="1" i="0" u="none" strike="noStrike" kern="1200" cap="none" spc="0" normalizeH="0" baseline="0" noProof="0" dirty="0">
              <a:ln>
                <a:noFill/>
              </a:ln>
              <a:solidFill>
                <a:schemeClr val="dk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8" name="Picture 17">
            <a:extLst>
              <a:ext uri="{FF2B5EF4-FFF2-40B4-BE49-F238E27FC236}">
                <a16:creationId xmlns:a16="http://schemas.microsoft.com/office/drawing/2014/main" id="{136605B1-7C6C-46BB-8C34-BCE26CBDB7CB}"/>
              </a:ext>
            </a:extLst>
          </p:cNvPr>
          <p:cNvPicPr>
            <a:picLocks noChangeAspect="1"/>
          </p:cNvPicPr>
          <p:nvPr/>
        </p:nvPicPr>
        <p:blipFill>
          <a:blip r:embed="rId3"/>
          <a:stretch>
            <a:fillRect/>
          </a:stretch>
        </p:blipFill>
        <p:spPr>
          <a:xfrm>
            <a:off x="0" y="1704068"/>
            <a:ext cx="9144000" cy="3864990"/>
          </a:xfrm>
          <a:prstGeom prst="rect">
            <a:avLst/>
          </a:prstGeom>
        </p:spPr>
      </p:pic>
      <p:pic>
        <p:nvPicPr>
          <p:cNvPr id="2" name="Picture 1" descr="A logo for a company&#10;&#10;Description automatically generated">
            <a:extLst>
              <a:ext uri="{FF2B5EF4-FFF2-40B4-BE49-F238E27FC236}">
                <a16:creationId xmlns:a16="http://schemas.microsoft.com/office/drawing/2014/main" id="{7A0EE5D6-5AE7-0D70-1E19-E365C0932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 y="-10520"/>
            <a:ext cx="1262759" cy="9407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4774</TotalTime>
  <Words>8959</Words>
  <Application>Microsoft Office PowerPoint</Application>
  <PresentationFormat>On-screen Show (4:3)</PresentationFormat>
  <Paragraphs>1411</Paragraphs>
  <Slides>118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118</vt:i4>
      </vt:variant>
    </vt:vector>
  </HeadingPairs>
  <TitlesOfParts>
    <vt:vector size="127" baseType="lpstr">
      <vt:lpstr>Arial</vt:lpstr>
      <vt:lpstr>Calibri</vt:lpstr>
      <vt:lpstr>MathJax_AMS</vt:lpstr>
      <vt:lpstr>MathJax_Main</vt:lpstr>
      <vt:lpstr>MathJax_Math-italic</vt:lpstr>
      <vt:lpstr>Symbol</vt:lpstr>
      <vt:lpstr>Times New Roman</vt:lpstr>
      <vt:lpstr>Wingdings</vt:lpstr>
      <vt:lpstr>Office Theme</vt:lpstr>
      <vt:lpstr>Noida Institute of Engineering and Technology, Greater Noida</vt:lpstr>
      <vt:lpstr>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Anamika Chaudhary</cp:lastModifiedBy>
  <cp:revision>323</cp:revision>
  <dcterms:created xsi:type="dcterms:W3CDTF">2006-08-16T00:00:00Z</dcterms:created>
  <dcterms:modified xsi:type="dcterms:W3CDTF">2024-07-30T04:46:44Z</dcterms:modified>
</cp:coreProperties>
</file>